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3E9E04-ADA0-4968-9A1C-20B88459D200}">
  <a:tblStyle styleId="{6E3E9E04-ADA0-4968-9A1C-20B88459D200}"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58"/>
  </p:normalViewPr>
  <p:slideViewPr>
    <p:cSldViewPr snapToGrid="0">
      <p:cViewPr varScale="1">
        <p:scale>
          <a:sx n="142" d="100"/>
          <a:sy n="142" d="100"/>
        </p:scale>
        <p:origin x="1304" y="4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ba4be34a9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ba4be34a9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6c7ff229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6c7ff229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c7ff2299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c7ff2299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6c85a049f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6c85a049f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ba4be34a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ba4be34a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6ba4be34a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6ba4be34a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6ba4be34a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6ba4be34a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6ba4be34a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6ba4be34a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ba4be34a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6ba4be34a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6ba4be34a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6ba4be34a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6ba4be34a9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6ba4be34a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6ba4be34a9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6ba4be34a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9425" y="2070500"/>
            <a:ext cx="8520600" cy="1058700"/>
          </a:xfrm>
          <a:prstGeom prst="rect">
            <a:avLst/>
          </a:prstGeom>
          <a:ln w="9525" cap="flat" cmpd="sng">
            <a:solidFill>
              <a:schemeClr val="accent6"/>
            </a:solidFill>
            <a:prstDash val="dot"/>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ja" sz="4200" b="1" dirty="0"/>
              <a:t>法人名または個人名</a:t>
            </a:r>
            <a:endParaRPr sz="4200" b="1" dirty="0"/>
          </a:p>
        </p:txBody>
      </p:sp>
      <p:sp>
        <p:nvSpPr>
          <p:cNvPr id="55" name="Google Shape;55;p13"/>
          <p:cNvSpPr txBox="1">
            <a:spLocks noGrp="1"/>
          </p:cNvSpPr>
          <p:nvPr>
            <p:ph type="subTitle" idx="1"/>
          </p:nvPr>
        </p:nvSpPr>
        <p:spPr>
          <a:xfrm>
            <a:off x="319425" y="3259363"/>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ja" sz="2000" b="1" dirty="0"/>
              <a:t>ビジネスプラン名</a:t>
            </a:r>
            <a:endParaRPr sz="2000" b="1" dirty="0"/>
          </a:p>
        </p:txBody>
      </p:sp>
      <p:sp>
        <p:nvSpPr>
          <p:cNvPr id="56" name="Google Shape;56;p13"/>
          <p:cNvSpPr txBox="1"/>
          <p:nvPr/>
        </p:nvSpPr>
        <p:spPr>
          <a:xfrm>
            <a:off x="1277975" y="4407100"/>
            <a:ext cx="7066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dirty="0">
                <a:solidFill>
                  <a:schemeClr val="dk1"/>
                </a:solidFill>
                <a:latin typeface="MS Mincho" panose="02020609040205080304" pitchFamily="49" charset="-128"/>
                <a:ea typeface="MS Mincho" panose="02020609040205080304" pitchFamily="49" charset="-128"/>
              </a:rPr>
              <a:t>※必ず、専用のエントリーフォームに入力した代表者名、ビジネスプラン名と同じ名称をご記載ください</a:t>
            </a:r>
            <a:endParaRPr sz="1100" dirty="0">
              <a:solidFill>
                <a:schemeClr val="dk1"/>
              </a:solidFill>
              <a:latin typeface="MS Mincho" panose="02020609040205080304" pitchFamily="49" charset="-128"/>
              <a:ea typeface="MS Mincho" panose="02020609040205080304" pitchFamily="49" charset="-128"/>
            </a:endParaRPr>
          </a:p>
        </p:txBody>
      </p:sp>
      <p:sp>
        <p:nvSpPr>
          <p:cNvPr id="57" name="Google Shape;57;p13"/>
          <p:cNvSpPr txBox="1">
            <a:spLocks noGrp="1"/>
          </p:cNvSpPr>
          <p:nvPr>
            <p:ph type="ctrTitle"/>
          </p:nvPr>
        </p:nvSpPr>
        <p:spPr>
          <a:xfrm>
            <a:off x="319425" y="1069625"/>
            <a:ext cx="8520600" cy="1058700"/>
          </a:xfrm>
          <a:prstGeom prst="rect">
            <a:avLst/>
          </a:prstGeom>
          <a:ln>
            <a:noFill/>
          </a:ln>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ja" sz="1600" b="1" dirty="0">
                <a:solidFill>
                  <a:srgbClr val="0B5394"/>
                </a:solidFill>
              </a:rPr>
              <a:t>第2回 埼玉県サーキュラーエコノミー</a:t>
            </a:r>
            <a:r>
              <a:rPr lang="ja" sz="822" b="1" dirty="0">
                <a:solidFill>
                  <a:srgbClr val="0B5394"/>
                </a:solidFill>
              </a:rPr>
              <a:t>　</a:t>
            </a:r>
            <a:r>
              <a:rPr lang="ja" sz="1600" b="1" dirty="0">
                <a:solidFill>
                  <a:srgbClr val="0B5394"/>
                </a:solidFill>
              </a:rPr>
              <a:t>スタートアップビジネスプランコンテスト</a:t>
            </a:r>
            <a:endParaRPr sz="1600" b="1" dirty="0">
              <a:solidFill>
                <a:srgbClr val="0B5394"/>
              </a:solidFill>
            </a:endParaRPr>
          </a:p>
          <a:p>
            <a:pPr marL="0" lvl="0" indent="0" algn="ctr" rtl="0">
              <a:spcBef>
                <a:spcPts val="0"/>
              </a:spcBef>
              <a:spcAft>
                <a:spcPts val="0"/>
              </a:spcAft>
              <a:buSzPts val="990"/>
              <a:buNone/>
            </a:pPr>
            <a:endParaRPr sz="900" b="1" dirty="0">
              <a:solidFill>
                <a:srgbClr val="0B5394"/>
              </a:solidFill>
            </a:endParaRPr>
          </a:p>
          <a:p>
            <a:pPr marL="0" lvl="0" indent="0" algn="ctr" rtl="0">
              <a:spcBef>
                <a:spcPts val="0"/>
              </a:spcBef>
              <a:spcAft>
                <a:spcPts val="0"/>
              </a:spcAft>
              <a:buSzPts val="990"/>
              <a:buNone/>
            </a:pPr>
            <a:r>
              <a:rPr lang="ja" sz="1800" b="1" dirty="0">
                <a:solidFill>
                  <a:srgbClr val="0B5394"/>
                </a:solidFill>
              </a:rPr>
              <a:t>応募用 ビジネスプランシート</a:t>
            </a:r>
            <a:endParaRPr sz="1800" b="1" dirty="0">
              <a:solidFill>
                <a:srgbClr val="0B5394"/>
              </a:solidFill>
            </a:endParaRPr>
          </a:p>
          <a:p>
            <a:pPr marL="0" lvl="0" indent="0" algn="ctr" rtl="0">
              <a:spcBef>
                <a:spcPts val="0"/>
              </a:spcBef>
              <a:spcAft>
                <a:spcPts val="0"/>
              </a:spcAft>
              <a:buSzPts val="990"/>
              <a:buNone/>
            </a:pPr>
            <a:endParaRPr sz="854" b="1" u="sng" dirty="0">
              <a:solidFill>
                <a:srgbClr val="0B5394"/>
              </a:solidFill>
            </a:endParaRPr>
          </a:p>
        </p:txBody>
      </p:sp>
      <p:grpSp>
        <p:nvGrpSpPr>
          <p:cNvPr id="58" name="Google Shape;58;p13"/>
          <p:cNvGrpSpPr/>
          <p:nvPr/>
        </p:nvGrpSpPr>
        <p:grpSpPr>
          <a:xfrm>
            <a:off x="0" y="-11051"/>
            <a:ext cx="9144001" cy="803651"/>
            <a:chOff x="0" y="-11051"/>
            <a:chExt cx="9144001" cy="803651"/>
          </a:xfrm>
        </p:grpSpPr>
        <p:pic>
          <p:nvPicPr>
            <p:cNvPr id="59" name="Google Shape;59;p13"/>
            <p:cNvPicPr preferRelativeResize="0"/>
            <p:nvPr/>
          </p:nvPicPr>
          <p:blipFill>
            <a:blip r:embed="rId3">
              <a:alphaModFix/>
            </a:blip>
            <a:stretch>
              <a:fillRect/>
            </a:stretch>
          </p:blipFill>
          <p:spPr>
            <a:xfrm>
              <a:off x="0" y="-11050"/>
              <a:ext cx="9144001" cy="803650"/>
            </a:xfrm>
            <a:prstGeom prst="rect">
              <a:avLst/>
            </a:prstGeom>
            <a:noFill/>
            <a:ln>
              <a:noFill/>
            </a:ln>
          </p:spPr>
        </p:pic>
        <p:pic>
          <p:nvPicPr>
            <p:cNvPr id="60" name="Google Shape;60;p13" title="guideline_circle-main_B.png.png"/>
            <p:cNvPicPr preferRelativeResize="0"/>
            <p:nvPr/>
          </p:nvPicPr>
          <p:blipFill>
            <a:blip r:embed="rId4">
              <a:alphaModFix/>
            </a:blip>
            <a:stretch>
              <a:fillRect/>
            </a:stretch>
          </p:blipFill>
          <p:spPr>
            <a:xfrm>
              <a:off x="8154464" y="-11051"/>
              <a:ext cx="792574" cy="792599"/>
            </a:xfrm>
            <a:prstGeom prst="rect">
              <a:avLst/>
            </a:prstGeom>
            <a:noFill/>
            <a:ln>
              <a:noFill/>
            </a:ln>
          </p:spPr>
        </p:pic>
        <p:pic>
          <p:nvPicPr>
            <p:cNvPr id="61" name="Google Shape;61;p13"/>
            <p:cNvPicPr preferRelativeResize="0"/>
            <p:nvPr/>
          </p:nvPicPr>
          <p:blipFill>
            <a:blip r:embed="rId5">
              <a:alphaModFix/>
            </a:blip>
            <a:stretch>
              <a:fillRect/>
            </a:stretch>
          </p:blipFill>
          <p:spPr>
            <a:xfrm>
              <a:off x="8319437" y="300526"/>
              <a:ext cx="462626" cy="16942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22"/>
          <p:cNvGrpSpPr/>
          <p:nvPr/>
        </p:nvGrpSpPr>
        <p:grpSpPr>
          <a:xfrm>
            <a:off x="0" y="-11051"/>
            <a:ext cx="9144001" cy="803651"/>
            <a:chOff x="0" y="-11051"/>
            <a:chExt cx="9144001" cy="803651"/>
          </a:xfrm>
        </p:grpSpPr>
        <p:pic>
          <p:nvPicPr>
            <p:cNvPr id="173" name="Google Shape;173;p22"/>
            <p:cNvPicPr preferRelativeResize="0"/>
            <p:nvPr/>
          </p:nvPicPr>
          <p:blipFill>
            <a:blip r:embed="rId3">
              <a:alphaModFix/>
            </a:blip>
            <a:stretch>
              <a:fillRect/>
            </a:stretch>
          </p:blipFill>
          <p:spPr>
            <a:xfrm>
              <a:off x="0" y="-11050"/>
              <a:ext cx="9144001" cy="803650"/>
            </a:xfrm>
            <a:prstGeom prst="rect">
              <a:avLst/>
            </a:prstGeom>
            <a:noFill/>
            <a:ln>
              <a:noFill/>
            </a:ln>
          </p:spPr>
        </p:pic>
        <p:pic>
          <p:nvPicPr>
            <p:cNvPr id="174" name="Google Shape;174;p22" title="guideline_circle-main_B.png.png"/>
            <p:cNvPicPr preferRelativeResize="0"/>
            <p:nvPr/>
          </p:nvPicPr>
          <p:blipFill>
            <a:blip r:embed="rId4">
              <a:alphaModFix/>
            </a:blip>
            <a:stretch>
              <a:fillRect/>
            </a:stretch>
          </p:blipFill>
          <p:spPr>
            <a:xfrm>
              <a:off x="8154464" y="-11051"/>
              <a:ext cx="792574" cy="792599"/>
            </a:xfrm>
            <a:prstGeom prst="rect">
              <a:avLst/>
            </a:prstGeom>
            <a:noFill/>
            <a:ln>
              <a:noFill/>
            </a:ln>
          </p:spPr>
        </p:pic>
        <p:pic>
          <p:nvPicPr>
            <p:cNvPr id="175" name="Google Shape;175;p22"/>
            <p:cNvPicPr preferRelativeResize="0"/>
            <p:nvPr/>
          </p:nvPicPr>
          <p:blipFill>
            <a:blip r:embed="rId5">
              <a:alphaModFix/>
            </a:blip>
            <a:stretch>
              <a:fillRect/>
            </a:stretch>
          </p:blipFill>
          <p:spPr>
            <a:xfrm>
              <a:off x="8319437" y="300526"/>
              <a:ext cx="462626" cy="169425"/>
            </a:xfrm>
            <a:prstGeom prst="rect">
              <a:avLst/>
            </a:prstGeom>
            <a:noFill/>
            <a:ln>
              <a:noFill/>
            </a:ln>
          </p:spPr>
        </p:pic>
      </p:grpSp>
      <p:sp>
        <p:nvSpPr>
          <p:cNvPr id="176" name="Google Shape;176;p22"/>
          <p:cNvSpPr txBox="1">
            <a:spLocks noGrp="1"/>
          </p:cNvSpPr>
          <p:nvPr>
            <p:ph type="title"/>
          </p:nvPr>
        </p:nvSpPr>
        <p:spPr>
          <a:xfrm>
            <a:off x="141775" y="234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solidFill>
                  <a:srgbClr val="0B5394"/>
                </a:solidFill>
              </a:rPr>
              <a:t>ビジネスプランに必要なリソース</a:t>
            </a:r>
            <a:endParaRPr b="1">
              <a:solidFill>
                <a:srgbClr val="0B5394"/>
              </a:solidFill>
            </a:endParaRPr>
          </a:p>
        </p:txBody>
      </p:sp>
      <p:sp>
        <p:nvSpPr>
          <p:cNvPr id="177" name="Google Shape;177;p22"/>
          <p:cNvSpPr txBox="1">
            <a:spLocks noGrp="1"/>
          </p:cNvSpPr>
          <p:nvPr>
            <p:ph type="body" idx="1"/>
          </p:nvPr>
        </p:nvSpPr>
        <p:spPr>
          <a:xfrm>
            <a:off x="311700" y="1152475"/>
            <a:ext cx="8520600" cy="1548900"/>
          </a:xfrm>
          <a:prstGeom prst="rect">
            <a:avLst/>
          </a:prstGeom>
          <a:ln w="9525" cap="flat" cmpd="sng">
            <a:solidFill>
              <a:srgbClr val="6AA84F"/>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p:txBody>
      </p:sp>
      <p:sp>
        <p:nvSpPr>
          <p:cNvPr id="178" name="Google Shape;178;p22"/>
          <p:cNvSpPr txBox="1">
            <a:spLocks noGrp="1"/>
          </p:cNvSpPr>
          <p:nvPr>
            <p:ph type="body" idx="1"/>
          </p:nvPr>
        </p:nvSpPr>
        <p:spPr>
          <a:xfrm>
            <a:off x="311700" y="3012050"/>
            <a:ext cx="8520600" cy="1651200"/>
          </a:xfrm>
          <a:prstGeom prst="rect">
            <a:avLst/>
          </a:prstGeom>
          <a:ln w="9525" cap="flat" cmpd="sng">
            <a:solidFill>
              <a:srgbClr val="6AA84F"/>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p:txBody>
      </p:sp>
      <p:sp>
        <p:nvSpPr>
          <p:cNvPr id="179" name="Google Shape;17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10</a:t>
            </a:fld>
            <a:endParaRPr/>
          </a:p>
        </p:txBody>
      </p:sp>
      <p:sp>
        <p:nvSpPr>
          <p:cNvPr id="180" name="Google Shape;180;p22"/>
          <p:cNvSpPr txBox="1"/>
          <p:nvPr/>
        </p:nvSpPr>
        <p:spPr>
          <a:xfrm>
            <a:off x="233925" y="841800"/>
            <a:ext cx="4744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a:solidFill>
                  <a:schemeClr val="dk1"/>
                </a:solidFill>
                <a:latin typeface="MS Mincho"/>
                <a:ea typeface="MS Mincho"/>
                <a:cs typeface="MS Mincho"/>
                <a:sym typeface="MS Mincho"/>
              </a:rPr>
              <a:t>■現状保有/調達目途が立っているリソースについて記入してください。</a:t>
            </a:r>
            <a:endParaRPr/>
          </a:p>
        </p:txBody>
      </p:sp>
      <p:sp>
        <p:nvSpPr>
          <p:cNvPr id="181" name="Google Shape;181;p22"/>
          <p:cNvSpPr txBox="1"/>
          <p:nvPr/>
        </p:nvSpPr>
        <p:spPr>
          <a:xfrm>
            <a:off x="235500" y="2701375"/>
            <a:ext cx="4844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a:solidFill>
                  <a:schemeClr val="dk1"/>
                </a:solidFill>
                <a:latin typeface="MS Mincho"/>
                <a:ea typeface="MS Mincho"/>
                <a:cs typeface="MS Mincho"/>
                <a:sym typeface="MS Mincho"/>
              </a:rPr>
              <a:t>■今後必要とされるリソースとその調達方法について記入してください。</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p23"/>
          <p:cNvGrpSpPr/>
          <p:nvPr/>
        </p:nvGrpSpPr>
        <p:grpSpPr>
          <a:xfrm>
            <a:off x="0" y="-11051"/>
            <a:ext cx="9144001" cy="803651"/>
            <a:chOff x="0" y="-11051"/>
            <a:chExt cx="9144001" cy="803651"/>
          </a:xfrm>
        </p:grpSpPr>
        <p:pic>
          <p:nvPicPr>
            <p:cNvPr id="187" name="Google Shape;187;p23"/>
            <p:cNvPicPr preferRelativeResize="0"/>
            <p:nvPr/>
          </p:nvPicPr>
          <p:blipFill>
            <a:blip r:embed="rId3">
              <a:alphaModFix/>
            </a:blip>
            <a:stretch>
              <a:fillRect/>
            </a:stretch>
          </p:blipFill>
          <p:spPr>
            <a:xfrm>
              <a:off x="0" y="-11050"/>
              <a:ext cx="9144001" cy="803650"/>
            </a:xfrm>
            <a:prstGeom prst="rect">
              <a:avLst/>
            </a:prstGeom>
            <a:noFill/>
            <a:ln>
              <a:noFill/>
            </a:ln>
          </p:spPr>
        </p:pic>
        <p:pic>
          <p:nvPicPr>
            <p:cNvPr id="188" name="Google Shape;188;p23" title="guideline_circle-main_B.png.png"/>
            <p:cNvPicPr preferRelativeResize="0"/>
            <p:nvPr/>
          </p:nvPicPr>
          <p:blipFill>
            <a:blip r:embed="rId4">
              <a:alphaModFix/>
            </a:blip>
            <a:stretch>
              <a:fillRect/>
            </a:stretch>
          </p:blipFill>
          <p:spPr>
            <a:xfrm>
              <a:off x="8154464" y="-11051"/>
              <a:ext cx="792574" cy="792599"/>
            </a:xfrm>
            <a:prstGeom prst="rect">
              <a:avLst/>
            </a:prstGeom>
            <a:noFill/>
            <a:ln>
              <a:noFill/>
            </a:ln>
          </p:spPr>
        </p:pic>
        <p:pic>
          <p:nvPicPr>
            <p:cNvPr id="189" name="Google Shape;189;p23"/>
            <p:cNvPicPr preferRelativeResize="0"/>
            <p:nvPr/>
          </p:nvPicPr>
          <p:blipFill>
            <a:blip r:embed="rId5">
              <a:alphaModFix/>
            </a:blip>
            <a:stretch>
              <a:fillRect/>
            </a:stretch>
          </p:blipFill>
          <p:spPr>
            <a:xfrm>
              <a:off x="8319437" y="300526"/>
              <a:ext cx="462626" cy="169425"/>
            </a:xfrm>
            <a:prstGeom prst="rect">
              <a:avLst/>
            </a:prstGeom>
            <a:noFill/>
            <a:ln>
              <a:noFill/>
            </a:ln>
          </p:spPr>
        </p:pic>
      </p:grpSp>
      <p:sp>
        <p:nvSpPr>
          <p:cNvPr id="190" name="Google Shape;190;p23"/>
          <p:cNvSpPr txBox="1">
            <a:spLocks noGrp="1"/>
          </p:cNvSpPr>
          <p:nvPr>
            <p:ph type="title"/>
          </p:nvPr>
        </p:nvSpPr>
        <p:spPr>
          <a:xfrm>
            <a:off x="141775" y="234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solidFill>
                  <a:srgbClr val="0B5394"/>
                </a:solidFill>
              </a:rPr>
              <a:t>ビジネスプランの発信性・波及性</a:t>
            </a:r>
            <a:endParaRPr b="1">
              <a:solidFill>
                <a:srgbClr val="0B5394"/>
              </a:solidFill>
            </a:endParaRPr>
          </a:p>
        </p:txBody>
      </p:sp>
      <p:sp>
        <p:nvSpPr>
          <p:cNvPr id="191" name="Google Shape;191;p23"/>
          <p:cNvSpPr txBox="1">
            <a:spLocks noGrp="1"/>
          </p:cNvSpPr>
          <p:nvPr>
            <p:ph type="body" idx="1"/>
          </p:nvPr>
        </p:nvSpPr>
        <p:spPr>
          <a:xfrm>
            <a:off x="311700" y="3084850"/>
            <a:ext cx="8520600" cy="1548900"/>
          </a:xfrm>
          <a:prstGeom prst="rect">
            <a:avLst/>
          </a:prstGeom>
          <a:ln w="9525" cap="flat" cmpd="sng">
            <a:solidFill>
              <a:srgbClr val="6AA84F"/>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p:txBody>
      </p:sp>
      <p:sp>
        <p:nvSpPr>
          <p:cNvPr id="192" name="Google Shape;1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11</a:t>
            </a:fld>
            <a:endParaRPr/>
          </a:p>
        </p:txBody>
      </p:sp>
      <p:sp>
        <p:nvSpPr>
          <p:cNvPr id="193" name="Google Shape;193;p23"/>
          <p:cNvSpPr txBox="1"/>
          <p:nvPr/>
        </p:nvSpPr>
        <p:spPr>
          <a:xfrm>
            <a:off x="235500" y="841800"/>
            <a:ext cx="6754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a:solidFill>
                  <a:schemeClr val="dk1"/>
                </a:solidFill>
                <a:latin typeface="MS Mincho"/>
                <a:ea typeface="MS Mincho"/>
                <a:cs typeface="MS Mincho"/>
                <a:sym typeface="MS Mincho"/>
              </a:rPr>
              <a:t>■ビジネスプランを埼玉県内全域および国内外に発信・周知する仕掛けを記入してください。</a:t>
            </a:r>
            <a:endParaRPr sz="1100"/>
          </a:p>
        </p:txBody>
      </p:sp>
      <p:sp>
        <p:nvSpPr>
          <p:cNvPr id="194" name="Google Shape;194;p23"/>
          <p:cNvSpPr txBox="1"/>
          <p:nvPr/>
        </p:nvSpPr>
        <p:spPr>
          <a:xfrm>
            <a:off x="235500" y="2777575"/>
            <a:ext cx="8185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a:solidFill>
                  <a:schemeClr val="dk1"/>
                </a:solidFill>
                <a:latin typeface="MS Mincho"/>
                <a:ea typeface="MS Mincho"/>
                <a:cs typeface="MS Mincho"/>
                <a:sym typeface="MS Mincho"/>
              </a:rPr>
              <a:t>■ビジネスプラン実行に当たって、県民や事業者をどの程度・どのように巻き込むことを想定しているか、記入してください。</a:t>
            </a:r>
            <a:endParaRPr/>
          </a:p>
        </p:txBody>
      </p:sp>
      <p:sp>
        <p:nvSpPr>
          <p:cNvPr id="195" name="Google Shape;195;p23"/>
          <p:cNvSpPr txBox="1">
            <a:spLocks noGrp="1"/>
          </p:cNvSpPr>
          <p:nvPr>
            <p:ph type="body" idx="1"/>
          </p:nvPr>
        </p:nvSpPr>
        <p:spPr>
          <a:xfrm>
            <a:off x="319425" y="1188875"/>
            <a:ext cx="8520600" cy="1548900"/>
          </a:xfrm>
          <a:prstGeom prst="rect">
            <a:avLst/>
          </a:prstGeom>
          <a:ln w="9525" cap="flat" cmpd="sng">
            <a:solidFill>
              <a:srgbClr val="6AA84F"/>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24"/>
          <p:cNvGrpSpPr/>
          <p:nvPr/>
        </p:nvGrpSpPr>
        <p:grpSpPr>
          <a:xfrm>
            <a:off x="0" y="-11051"/>
            <a:ext cx="9144001" cy="803651"/>
            <a:chOff x="0" y="-11051"/>
            <a:chExt cx="9144001" cy="803651"/>
          </a:xfrm>
        </p:grpSpPr>
        <p:pic>
          <p:nvPicPr>
            <p:cNvPr id="201" name="Google Shape;201;p24"/>
            <p:cNvPicPr preferRelativeResize="0"/>
            <p:nvPr/>
          </p:nvPicPr>
          <p:blipFill>
            <a:blip r:embed="rId3">
              <a:alphaModFix/>
            </a:blip>
            <a:stretch>
              <a:fillRect/>
            </a:stretch>
          </p:blipFill>
          <p:spPr>
            <a:xfrm>
              <a:off x="0" y="-11050"/>
              <a:ext cx="9144001" cy="803650"/>
            </a:xfrm>
            <a:prstGeom prst="rect">
              <a:avLst/>
            </a:prstGeom>
            <a:noFill/>
            <a:ln>
              <a:noFill/>
            </a:ln>
          </p:spPr>
        </p:pic>
        <p:pic>
          <p:nvPicPr>
            <p:cNvPr id="202" name="Google Shape;202;p24" title="guideline_circle-main_B.png.png"/>
            <p:cNvPicPr preferRelativeResize="0"/>
            <p:nvPr/>
          </p:nvPicPr>
          <p:blipFill>
            <a:blip r:embed="rId4">
              <a:alphaModFix/>
            </a:blip>
            <a:stretch>
              <a:fillRect/>
            </a:stretch>
          </p:blipFill>
          <p:spPr>
            <a:xfrm>
              <a:off x="8154464" y="-11051"/>
              <a:ext cx="792574" cy="792599"/>
            </a:xfrm>
            <a:prstGeom prst="rect">
              <a:avLst/>
            </a:prstGeom>
            <a:noFill/>
            <a:ln>
              <a:noFill/>
            </a:ln>
          </p:spPr>
        </p:pic>
        <p:pic>
          <p:nvPicPr>
            <p:cNvPr id="203" name="Google Shape;203;p24"/>
            <p:cNvPicPr preferRelativeResize="0"/>
            <p:nvPr/>
          </p:nvPicPr>
          <p:blipFill>
            <a:blip r:embed="rId5">
              <a:alphaModFix/>
            </a:blip>
            <a:stretch>
              <a:fillRect/>
            </a:stretch>
          </p:blipFill>
          <p:spPr>
            <a:xfrm>
              <a:off x="8319437" y="300526"/>
              <a:ext cx="462626" cy="169425"/>
            </a:xfrm>
            <a:prstGeom prst="rect">
              <a:avLst/>
            </a:prstGeom>
            <a:noFill/>
            <a:ln>
              <a:noFill/>
            </a:ln>
          </p:spPr>
        </p:pic>
      </p:grpSp>
      <p:sp>
        <p:nvSpPr>
          <p:cNvPr id="204" name="Google Shape;204;p24"/>
          <p:cNvSpPr txBox="1">
            <a:spLocks noGrp="1"/>
          </p:cNvSpPr>
          <p:nvPr>
            <p:ph type="title"/>
          </p:nvPr>
        </p:nvSpPr>
        <p:spPr>
          <a:xfrm>
            <a:off x="141775" y="234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dirty="0">
                <a:solidFill>
                  <a:srgbClr val="0B5394"/>
                </a:solidFill>
              </a:rPr>
              <a:t>ビジネスプランの継続性・発展性</a:t>
            </a:r>
            <a:endParaRPr b="1" dirty="0">
              <a:solidFill>
                <a:srgbClr val="0B5394"/>
              </a:solidFill>
            </a:endParaRPr>
          </a:p>
        </p:txBody>
      </p:sp>
      <p:sp>
        <p:nvSpPr>
          <p:cNvPr id="205" name="Google Shape;205;p24"/>
          <p:cNvSpPr txBox="1">
            <a:spLocks noGrp="1"/>
          </p:cNvSpPr>
          <p:nvPr>
            <p:ph type="body" idx="1"/>
          </p:nvPr>
        </p:nvSpPr>
        <p:spPr>
          <a:xfrm>
            <a:off x="311700" y="1400025"/>
            <a:ext cx="8520600" cy="3263100"/>
          </a:xfrm>
          <a:prstGeom prst="rect">
            <a:avLst/>
          </a:prstGeom>
          <a:ln w="9525" cap="flat" cmpd="sng">
            <a:solidFill>
              <a:srgbClr val="6AA84F"/>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endParaRPr>
          </a:p>
        </p:txBody>
      </p:sp>
      <p:sp>
        <p:nvSpPr>
          <p:cNvPr id="206" name="Google Shape;20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12</a:t>
            </a:fld>
            <a:endParaRPr/>
          </a:p>
        </p:txBody>
      </p:sp>
      <p:sp>
        <p:nvSpPr>
          <p:cNvPr id="207" name="Google Shape;207;p24"/>
          <p:cNvSpPr txBox="1"/>
          <p:nvPr/>
        </p:nvSpPr>
        <p:spPr>
          <a:xfrm>
            <a:off x="259375" y="841800"/>
            <a:ext cx="8719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dirty="0">
                <a:solidFill>
                  <a:schemeClr val="dk1"/>
                </a:solidFill>
                <a:latin typeface="MS Mincho"/>
                <a:ea typeface="MS Mincho"/>
                <a:cs typeface="MS Mincho"/>
                <a:sym typeface="MS Mincho"/>
              </a:rPr>
              <a:t>■ビジネスプランが、一過性で終わらず、継続的・発展的なものとしてどのように実施していくのか、記入してください。</a:t>
            </a:r>
            <a:endParaRPr sz="1100" b="1" dirty="0">
              <a:solidFill>
                <a:schemeClr val="dk1"/>
              </a:solidFill>
              <a:latin typeface="MS Mincho"/>
              <a:ea typeface="MS Mincho"/>
              <a:cs typeface="MS Mincho"/>
              <a:sym typeface="MS Mincho"/>
            </a:endParaRPr>
          </a:p>
          <a:p>
            <a:pPr marL="0" lvl="0" indent="0" algn="l" rtl="0">
              <a:spcBef>
                <a:spcPts val="0"/>
              </a:spcBef>
              <a:spcAft>
                <a:spcPts val="0"/>
              </a:spcAft>
              <a:buNone/>
            </a:pPr>
            <a:r>
              <a:rPr lang="ja" sz="1100" b="1" dirty="0">
                <a:solidFill>
                  <a:schemeClr val="dk1"/>
                </a:solidFill>
                <a:latin typeface="MS Mincho"/>
                <a:ea typeface="MS Mincho"/>
                <a:cs typeface="MS Mincho"/>
                <a:sym typeface="MS Mincho"/>
              </a:rPr>
              <a:t>また、他の地域への展開が可能な場合は、どのような展開をしていくのか、あわせて記入してください。</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ctrTitle"/>
          </p:nvPr>
        </p:nvSpPr>
        <p:spPr>
          <a:xfrm>
            <a:off x="311708" y="132522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ja" sz="3100" b="1" dirty="0"/>
              <a:t>ご入力は以上です。お疲れ様でした。</a:t>
            </a:r>
            <a:endParaRPr sz="3100" b="1" dirty="0"/>
          </a:p>
          <a:p>
            <a:pPr marL="0" lvl="0" indent="0" algn="ctr" rtl="0">
              <a:spcBef>
                <a:spcPts val="0"/>
              </a:spcBef>
              <a:spcAft>
                <a:spcPts val="0"/>
              </a:spcAft>
              <a:buNone/>
            </a:pPr>
            <a:endParaRPr sz="2000" b="1" dirty="0"/>
          </a:p>
          <a:p>
            <a:pPr marL="0" lvl="0" indent="0" algn="ctr" rtl="0">
              <a:spcBef>
                <a:spcPts val="0"/>
              </a:spcBef>
              <a:spcAft>
                <a:spcPts val="0"/>
              </a:spcAft>
              <a:buNone/>
            </a:pPr>
            <a:r>
              <a:rPr lang="ja" altLang="en-US" sz="2500" b="1" dirty="0"/>
              <a:t>本ファイルを</a:t>
            </a:r>
            <a:r>
              <a:rPr lang="en-US" altLang="ja" sz="2500" b="1" dirty="0"/>
              <a:t>10MB</a:t>
            </a:r>
            <a:r>
              <a:rPr lang="ja" altLang="en-US" sz="2500" b="1" dirty="0"/>
              <a:t>以下の</a:t>
            </a:r>
            <a:r>
              <a:rPr lang="en-US" altLang="ja" sz="2500" b="1" dirty="0"/>
              <a:t>PDF</a:t>
            </a:r>
            <a:r>
              <a:rPr lang="ja" altLang="en-US" sz="2500" b="1" dirty="0"/>
              <a:t>に変換の上、</a:t>
            </a:r>
            <a:br>
              <a:rPr lang="en-US" altLang="ja" sz="2500" b="1" dirty="0"/>
            </a:br>
            <a:r>
              <a:rPr lang="ja" sz="2500" b="1" dirty="0"/>
              <a:t>必要書類・写真と合わせて</a:t>
            </a:r>
            <a:endParaRPr sz="2500" b="1" dirty="0"/>
          </a:p>
          <a:p>
            <a:pPr marL="0" lvl="0" indent="0" algn="ctr" rtl="0">
              <a:spcBef>
                <a:spcPts val="0"/>
              </a:spcBef>
              <a:spcAft>
                <a:spcPts val="0"/>
              </a:spcAft>
              <a:buNone/>
            </a:pPr>
            <a:r>
              <a:rPr lang="ja" sz="2500" b="1" dirty="0"/>
              <a:t>専用の</a:t>
            </a:r>
            <a:r>
              <a:rPr lang="ja" altLang="en-US" sz="2500" b="1" dirty="0"/>
              <a:t>エントリー</a:t>
            </a:r>
            <a:r>
              <a:rPr lang="ja" sz="2500" b="1" dirty="0"/>
              <a:t>フォームからアップロードして下さい。</a:t>
            </a:r>
            <a:endParaRPr sz="2500" b="1" dirty="0"/>
          </a:p>
        </p:txBody>
      </p:sp>
      <p:sp>
        <p:nvSpPr>
          <p:cNvPr id="213" name="Google Shape;213;p25"/>
          <p:cNvSpPr txBox="1">
            <a:spLocks noGrp="1"/>
          </p:cNvSpPr>
          <p:nvPr>
            <p:ph type="subTitle" idx="1"/>
          </p:nvPr>
        </p:nvSpPr>
        <p:spPr>
          <a:xfrm>
            <a:off x="311700" y="3910450"/>
            <a:ext cx="8520600" cy="10140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endParaRPr sz="2000" b="1" dirty="0">
              <a:solidFill>
                <a:srgbClr val="0B5394"/>
              </a:solidFill>
            </a:endParaRPr>
          </a:p>
          <a:p>
            <a:pPr marL="0" lvl="0" indent="0" algn="ctr" rtl="0">
              <a:spcBef>
                <a:spcPts val="0"/>
              </a:spcBef>
              <a:spcAft>
                <a:spcPts val="0"/>
              </a:spcAft>
              <a:buNone/>
            </a:pPr>
            <a:r>
              <a:rPr lang="ja" sz="2285" b="1" u="sng" dirty="0">
                <a:solidFill>
                  <a:srgbClr val="0B5394"/>
                </a:solidFill>
              </a:rPr>
              <a:t>第２回CSUP事務局</a:t>
            </a:r>
            <a:endParaRPr sz="2285" b="1" u="sng" dirty="0">
              <a:solidFill>
                <a:srgbClr val="0B5394"/>
              </a:solidFill>
            </a:endParaRPr>
          </a:p>
          <a:p>
            <a:pPr marL="0" lvl="0" indent="0" algn="ctr" rtl="0">
              <a:spcBef>
                <a:spcPts val="0"/>
              </a:spcBef>
              <a:spcAft>
                <a:spcPts val="0"/>
              </a:spcAft>
              <a:buNone/>
            </a:pPr>
            <a:endParaRPr sz="1292" b="1" dirty="0">
              <a:solidFill>
                <a:srgbClr val="0B5394"/>
              </a:solidFill>
            </a:endParaRPr>
          </a:p>
          <a:p>
            <a:pPr marL="0" lvl="0" indent="0" algn="ctr" rtl="0">
              <a:spcBef>
                <a:spcPts val="0"/>
              </a:spcBef>
              <a:spcAft>
                <a:spcPts val="0"/>
              </a:spcAft>
              <a:buNone/>
            </a:pPr>
            <a:r>
              <a:rPr lang="ja" sz="1292" b="1" dirty="0">
                <a:solidFill>
                  <a:srgbClr val="0B5394"/>
                </a:solidFill>
              </a:rPr>
              <a:t>応募に関するお問い合わせ</a:t>
            </a:r>
            <a:endParaRPr sz="1292" b="1" dirty="0">
              <a:solidFill>
                <a:srgbClr val="0B5394"/>
              </a:solidFill>
            </a:endParaRPr>
          </a:p>
          <a:p>
            <a:pPr marL="0" lvl="0" indent="0" algn="ctr" rtl="0">
              <a:spcBef>
                <a:spcPts val="0"/>
              </a:spcBef>
              <a:spcAft>
                <a:spcPts val="0"/>
              </a:spcAft>
              <a:buNone/>
            </a:pPr>
            <a:r>
              <a:rPr lang="ja" sz="1292" b="1" dirty="0">
                <a:solidFill>
                  <a:srgbClr val="0B5394"/>
                </a:solidFill>
              </a:rPr>
              <a:t>csup-saitama@lab-kadokawa.com</a:t>
            </a:r>
            <a:endParaRPr sz="1292" b="1" dirty="0">
              <a:solidFill>
                <a:srgbClr val="0B5394"/>
              </a:solidFill>
            </a:endParaRPr>
          </a:p>
        </p:txBody>
      </p:sp>
      <p:grpSp>
        <p:nvGrpSpPr>
          <p:cNvPr id="214" name="Google Shape;214;p25"/>
          <p:cNvGrpSpPr/>
          <p:nvPr/>
        </p:nvGrpSpPr>
        <p:grpSpPr>
          <a:xfrm>
            <a:off x="0" y="-11051"/>
            <a:ext cx="9144001" cy="803651"/>
            <a:chOff x="0" y="-11051"/>
            <a:chExt cx="9144001" cy="803651"/>
          </a:xfrm>
        </p:grpSpPr>
        <p:pic>
          <p:nvPicPr>
            <p:cNvPr id="215" name="Google Shape;215;p25"/>
            <p:cNvPicPr preferRelativeResize="0"/>
            <p:nvPr/>
          </p:nvPicPr>
          <p:blipFill>
            <a:blip r:embed="rId3">
              <a:alphaModFix/>
            </a:blip>
            <a:stretch>
              <a:fillRect/>
            </a:stretch>
          </p:blipFill>
          <p:spPr>
            <a:xfrm>
              <a:off x="0" y="-11050"/>
              <a:ext cx="9144001" cy="803650"/>
            </a:xfrm>
            <a:prstGeom prst="rect">
              <a:avLst/>
            </a:prstGeom>
            <a:noFill/>
            <a:ln>
              <a:noFill/>
            </a:ln>
          </p:spPr>
        </p:pic>
        <p:pic>
          <p:nvPicPr>
            <p:cNvPr id="216" name="Google Shape;216;p25" title="guideline_circle-main_B.png.png"/>
            <p:cNvPicPr preferRelativeResize="0"/>
            <p:nvPr/>
          </p:nvPicPr>
          <p:blipFill>
            <a:blip r:embed="rId4">
              <a:alphaModFix/>
            </a:blip>
            <a:stretch>
              <a:fillRect/>
            </a:stretch>
          </p:blipFill>
          <p:spPr>
            <a:xfrm>
              <a:off x="8154464" y="-11051"/>
              <a:ext cx="792574" cy="792599"/>
            </a:xfrm>
            <a:prstGeom prst="rect">
              <a:avLst/>
            </a:prstGeom>
            <a:noFill/>
            <a:ln>
              <a:noFill/>
            </a:ln>
          </p:spPr>
        </p:pic>
        <p:pic>
          <p:nvPicPr>
            <p:cNvPr id="217" name="Google Shape;217;p25"/>
            <p:cNvPicPr preferRelativeResize="0"/>
            <p:nvPr/>
          </p:nvPicPr>
          <p:blipFill>
            <a:blip r:embed="rId5">
              <a:alphaModFix/>
            </a:blip>
            <a:stretch>
              <a:fillRect/>
            </a:stretch>
          </p:blipFill>
          <p:spPr>
            <a:xfrm>
              <a:off x="8319437" y="300526"/>
              <a:ext cx="462626" cy="1694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pSp>
        <p:nvGrpSpPr>
          <p:cNvPr id="66" name="Google Shape;66;p14"/>
          <p:cNvGrpSpPr/>
          <p:nvPr/>
        </p:nvGrpSpPr>
        <p:grpSpPr>
          <a:xfrm>
            <a:off x="0" y="-11051"/>
            <a:ext cx="9144001" cy="803651"/>
            <a:chOff x="0" y="-11051"/>
            <a:chExt cx="9144001" cy="803651"/>
          </a:xfrm>
        </p:grpSpPr>
        <p:pic>
          <p:nvPicPr>
            <p:cNvPr id="67" name="Google Shape;67;p14"/>
            <p:cNvPicPr preferRelativeResize="0"/>
            <p:nvPr/>
          </p:nvPicPr>
          <p:blipFill>
            <a:blip r:embed="rId3">
              <a:alphaModFix/>
            </a:blip>
            <a:stretch>
              <a:fillRect/>
            </a:stretch>
          </p:blipFill>
          <p:spPr>
            <a:xfrm>
              <a:off x="0" y="-11050"/>
              <a:ext cx="9144001" cy="803650"/>
            </a:xfrm>
            <a:prstGeom prst="rect">
              <a:avLst/>
            </a:prstGeom>
            <a:noFill/>
            <a:ln>
              <a:noFill/>
            </a:ln>
          </p:spPr>
        </p:pic>
        <p:pic>
          <p:nvPicPr>
            <p:cNvPr id="68" name="Google Shape;68;p14" title="guideline_circle-main_B.png.png"/>
            <p:cNvPicPr preferRelativeResize="0"/>
            <p:nvPr/>
          </p:nvPicPr>
          <p:blipFill>
            <a:blip r:embed="rId4">
              <a:alphaModFix/>
            </a:blip>
            <a:stretch>
              <a:fillRect/>
            </a:stretch>
          </p:blipFill>
          <p:spPr>
            <a:xfrm>
              <a:off x="8154464" y="-11051"/>
              <a:ext cx="792574" cy="792599"/>
            </a:xfrm>
            <a:prstGeom prst="rect">
              <a:avLst/>
            </a:prstGeom>
            <a:noFill/>
            <a:ln>
              <a:noFill/>
            </a:ln>
          </p:spPr>
        </p:pic>
        <p:pic>
          <p:nvPicPr>
            <p:cNvPr id="69" name="Google Shape;69;p14"/>
            <p:cNvPicPr preferRelativeResize="0"/>
            <p:nvPr/>
          </p:nvPicPr>
          <p:blipFill>
            <a:blip r:embed="rId5">
              <a:alphaModFix/>
            </a:blip>
            <a:stretch>
              <a:fillRect/>
            </a:stretch>
          </p:blipFill>
          <p:spPr>
            <a:xfrm>
              <a:off x="8319437" y="300526"/>
              <a:ext cx="462626" cy="169425"/>
            </a:xfrm>
            <a:prstGeom prst="rect">
              <a:avLst/>
            </a:prstGeom>
            <a:noFill/>
            <a:ln>
              <a:noFill/>
            </a:ln>
          </p:spPr>
        </p:pic>
      </p:grpSp>
      <p:sp>
        <p:nvSpPr>
          <p:cNvPr id="70" name="Google Shape;70;p14"/>
          <p:cNvSpPr txBox="1">
            <a:spLocks noGrp="1"/>
          </p:cNvSpPr>
          <p:nvPr>
            <p:ph type="title"/>
          </p:nvPr>
        </p:nvSpPr>
        <p:spPr>
          <a:xfrm>
            <a:off x="141775" y="234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solidFill>
                  <a:srgbClr val="0B5394"/>
                </a:solidFill>
              </a:rPr>
              <a:t>解決したい社会課題とその理由</a:t>
            </a:r>
            <a:endParaRPr b="1">
              <a:solidFill>
                <a:srgbClr val="0B5394"/>
              </a:solidFill>
            </a:endParaRPr>
          </a:p>
        </p:txBody>
      </p:sp>
      <p:sp>
        <p:nvSpPr>
          <p:cNvPr id="71" name="Google Shape;71;p14"/>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sp>
        <p:nvSpPr>
          <p:cNvPr id="72" name="Google Shape;72;p14"/>
          <p:cNvSpPr txBox="1"/>
          <p:nvPr/>
        </p:nvSpPr>
        <p:spPr>
          <a:xfrm>
            <a:off x="261200" y="841800"/>
            <a:ext cx="6693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dirty="0">
                <a:solidFill>
                  <a:schemeClr val="dk1"/>
                </a:solidFill>
                <a:latin typeface="MS Mincho" panose="02020609040205080304" pitchFamily="49" charset="-128"/>
                <a:ea typeface="MS Mincho" panose="02020609040205080304" pitchFamily="49" charset="-128"/>
                <a:cs typeface="Arial" panose="020B0604020202020204" pitchFamily="34" charset="0"/>
                <a:sym typeface="MS Mincho"/>
              </a:rPr>
              <a:t>■</a:t>
            </a:r>
            <a:r>
              <a:rPr lang="ja" sz="1100" b="1" dirty="0">
                <a:solidFill>
                  <a:schemeClr val="dk1"/>
                </a:solidFill>
                <a:latin typeface="MS Mincho" panose="02020609040205080304" pitchFamily="49" charset="-128"/>
                <a:ea typeface="MS Mincho" panose="02020609040205080304" pitchFamily="49" charset="-128"/>
                <a:cs typeface="Arial" panose="020B0604020202020204" pitchFamily="34" charset="0"/>
              </a:rPr>
              <a:t>その社会課題の現状と背景、データも交えながら、このページ内でご説明して下さい。</a:t>
            </a:r>
            <a:endParaRPr sz="1100" b="1" dirty="0">
              <a:solidFill>
                <a:schemeClr val="dk1"/>
              </a:solidFill>
              <a:latin typeface="MS Mincho" panose="02020609040205080304" pitchFamily="49" charset="-128"/>
              <a:ea typeface="MS Mincho" panose="02020609040205080304" pitchFamily="49" charset="-128"/>
              <a:cs typeface="Arial" panose="020B0604020202020204" pitchFamily="34" charset="0"/>
            </a:endParaRPr>
          </a:p>
        </p:txBody>
      </p:sp>
      <p:sp>
        <p:nvSpPr>
          <p:cNvPr id="73" name="Google Shape;7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pSp>
        <p:nvGrpSpPr>
          <p:cNvPr id="78" name="Google Shape;78;p15"/>
          <p:cNvGrpSpPr/>
          <p:nvPr/>
        </p:nvGrpSpPr>
        <p:grpSpPr>
          <a:xfrm>
            <a:off x="0" y="-11051"/>
            <a:ext cx="9144001" cy="803651"/>
            <a:chOff x="0" y="-11051"/>
            <a:chExt cx="9144001" cy="803651"/>
          </a:xfrm>
        </p:grpSpPr>
        <p:pic>
          <p:nvPicPr>
            <p:cNvPr id="79" name="Google Shape;79;p15"/>
            <p:cNvPicPr preferRelativeResize="0"/>
            <p:nvPr/>
          </p:nvPicPr>
          <p:blipFill>
            <a:blip r:embed="rId3">
              <a:alphaModFix/>
            </a:blip>
            <a:stretch>
              <a:fillRect/>
            </a:stretch>
          </p:blipFill>
          <p:spPr>
            <a:xfrm>
              <a:off x="0" y="-11050"/>
              <a:ext cx="9144001" cy="803650"/>
            </a:xfrm>
            <a:prstGeom prst="rect">
              <a:avLst/>
            </a:prstGeom>
            <a:noFill/>
            <a:ln>
              <a:noFill/>
            </a:ln>
          </p:spPr>
        </p:pic>
        <p:pic>
          <p:nvPicPr>
            <p:cNvPr id="80" name="Google Shape;80;p15" title="guideline_circle-main_B.png.png"/>
            <p:cNvPicPr preferRelativeResize="0"/>
            <p:nvPr/>
          </p:nvPicPr>
          <p:blipFill>
            <a:blip r:embed="rId4">
              <a:alphaModFix/>
            </a:blip>
            <a:stretch>
              <a:fillRect/>
            </a:stretch>
          </p:blipFill>
          <p:spPr>
            <a:xfrm>
              <a:off x="8154464" y="-11051"/>
              <a:ext cx="792574" cy="792599"/>
            </a:xfrm>
            <a:prstGeom prst="rect">
              <a:avLst/>
            </a:prstGeom>
            <a:noFill/>
            <a:ln>
              <a:noFill/>
            </a:ln>
          </p:spPr>
        </p:pic>
        <p:pic>
          <p:nvPicPr>
            <p:cNvPr id="81" name="Google Shape;81;p15"/>
            <p:cNvPicPr preferRelativeResize="0"/>
            <p:nvPr/>
          </p:nvPicPr>
          <p:blipFill>
            <a:blip r:embed="rId5">
              <a:alphaModFix/>
            </a:blip>
            <a:stretch>
              <a:fillRect/>
            </a:stretch>
          </p:blipFill>
          <p:spPr>
            <a:xfrm>
              <a:off x="8319437" y="300526"/>
              <a:ext cx="462626" cy="169425"/>
            </a:xfrm>
            <a:prstGeom prst="rect">
              <a:avLst/>
            </a:prstGeom>
            <a:noFill/>
            <a:ln>
              <a:noFill/>
            </a:ln>
          </p:spPr>
        </p:pic>
      </p:grpSp>
      <p:sp>
        <p:nvSpPr>
          <p:cNvPr id="82" name="Google Shape;82;p15"/>
          <p:cNvSpPr txBox="1">
            <a:spLocks noGrp="1"/>
          </p:cNvSpPr>
          <p:nvPr>
            <p:ph type="title"/>
          </p:nvPr>
        </p:nvSpPr>
        <p:spPr>
          <a:xfrm>
            <a:off x="141775" y="234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solidFill>
                  <a:srgbClr val="0B5394"/>
                </a:solidFill>
              </a:rPr>
              <a:t>その解決方法となるビジネスプラン </a:t>
            </a:r>
            <a:r>
              <a:rPr lang="ja" sz="2022" b="1">
                <a:solidFill>
                  <a:srgbClr val="0B5394"/>
                </a:solidFill>
              </a:rPr>
              <a:t>(P1)</a:t>
            </a:r>
            <a:endParaRPr sz="2022" b="1">
              <a:solidFill>
                <a:srgbClr val="0B5394"/>
              </a:solidFill>
            </a:endParaRPr>
          </a:p>
        </p:txBody>
      </p:sp>
      <p:sp>
        <p:nvSpPr>
          <p:cNvPr id="83" name="Google Shape;83;p15"/>
          <p:cNvSpPr txBox="1">
            <a:spLocks noGrp="1"/>
          </p:cNvSpPr>
          <p:nvPr>
            <p:ph type="body" idx="1"/>
          </p:nvPr>
        </p:nvSpPr>
        <p:spPr>
          <a:xfrm>
            <a:off x="311700" y="1704600"/>
            <a:ext cx="8520600" cy="295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sp>
        <p:nvSpPr>
          <p:cNvPr id="84" name="Google Shape;84;p15"/>
          <p:cNvSpPr txBox="1"/>
          <p:nvPr/>
        </p:nvSpPr>
        <p:spPr>
          <a:xfrm>
            <a:off x="311700" y="824288"/>
            <a:ext cx="86667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dirty="0">
                <a:solidFill>
                  <a:schemeClr val="dk1"/>
                </a:solidFill>
                <a:latin typeface="MS Mincho" panose="02020609040205080304" pitchFamily="49" charset="-128"/>
                <a:ea typeface="MS Mincho" panose="02020609040205080304" pitchFamily="49" charset="-128"/>
                <a:cs typeface="MS Mincho"/>
                <a:sym typeface="MS Mincho"/>
              </a:rPr>
              <a:t>■</a:t>
            </a:r>
            <a:r>
              <a:rPr lang="ja" sz="1100" b="1" dirty="0">
                <a:solidFill>
                  <a:schemeClr val="dk1"/>
                </a:solidFill>
                <a:latin typeface="MS Mincho" panose="02020609040205080304" pitchFamily="49" charset="-128"/>
                <a:ea typeface="MS Mincho" panose="02020609040205080304" pitchFamily="49" charset="-128"/>
              </a:rPr>
              <a:t>応募するビジネスプランについて、「製品・サービスのライフサイクル」「ビジネススキーム」の要素を必ず入れながら、テキストと図式を用いて2ページ以内（本頁〜次頁）で説明してください。</a:t>
            </a:r>
            <a:endParaRPr sz="1100" b="1" dirty="0">
              <a:solidFill>
                <a:schemeClr val="dk1"/>
              </a:solidFill>
              <a:latin typeface="MS Mincho" panose="02020609040205080304" pitchFamily="49" charset="-128"/>
              <a:ea typeface="MS Mincho" panose="02020609040205080304" pitchFamily="49" charset="-128"/>
            </a:endParaRPr>
          </a:p>
          <a:p>
            <a:pPr marL="0" lvl="0" indent="0" algn="l" rtl="0">
              <a:spcBef>
                <a:spcPts val="0"/>
              </a:spcBef>
              <a:spcAft>
                <a:spcPts val="0"/>
              </a:spcAft>
              <a:buNone/>
            </a:pPr>
            <a:endParaRPr sz="300" dirty="0">
              <a:solidFill>
                <a:srgbClr val="FF0000"/>
              </a:solidFill>
              <a:latin typeface="MS Mincho" panose="02020609040205080304" pitchFamily="49" charset="-128"/>
              <a:ea typeface="MS Mincho" panose="02020609040205080304" pitchFamily="49" charset="-128"/>
            </a:endParaRPr>
          </a:p>
          <a:p>
            <a:pPr marL="0" lvl="0" indent="0" algn="l" rtl="0">
              <a:spcBef>
                <a:spcPts val="0"/>
              </a:spcBef>
              <a:spcAft>
                <a:spcPts val="0"/>
              </a:spcAft>
              <a:buNone/>
            </a:pPr>
            <a:endParaRPr sz="300" dirty="0">
              <a:solidFill>
                <a:schemeClr val="dk1"/>
              </a:solidFill>
              <a:latin typeface="MS Mincho" panose="02020609040205080304" pitchFamily="49" charset="-128"/>
              <a:ea typeface="MS Mincho" panose="02020609040205080304" pitchFamily="49" charset="-128"/>
            </a:endParaRPr>
          </a:p>
          <a:p>
            <a:pPr marL="0" lvl="0" indent="0" algn="l" rtl="0">
              <a:spcBef>
                <a:spcPts val="0"/>
              </a:spcBef>
              <a:spcAft>
                <a:spcPts val="0"/>
              </a:spcAft>
              <a:buNone/>
            </a:pPr>
            <a:r>
              <a:rPr lang="ja" sz="900" dirty="0">
                <a:solidFill>
                  <a:schemeClr val="dk1"/>
                </a:solidFill>
                <a:latin typeface="MS Mincho" panose="02020609040205080304" pitchFamily="49" charset="-128"/>
                <a:ea typeface="MS Mincho" panose="02020609040205080304" pitchFamily="49" charset="-128"/>
              </a:rPr>
              <a:t>※ビジネスプランが５年を超える中長期的な計画で、その一部分を５年以内に実施する想定の場合、ビジネスプランの全体像と５年以内に実施する内容が明確にわかるように記入してください。</a:t>
            </a:r>
            <a:endParaRPr sz="900" dirty="0">
              <a:solidFill>
                <a:schemeClr val="dk1"/>
              </a:solidFill>
              <a:latin typeface="MS Mincho" panose="02020609040205080304" pitchFamily="49" charset="-128"/>
              <a:ea typeface="MS Mincho" panose="02020609040205080304" pitchFamily="49" charset="-128"/>
            </a:endParaRPr>
          </a:p>
          <a:p>
            <a:pPr marL="0" lvl="0" indent="0" algn="l" rtl="0">
              <a:spcBef>
                <a:spcPts val="0"/>
              </a:spcBef>
              <a:spcAft>
                <a:spcPts val="0"/>
              </a:spcAft>
              <a:buNone/>
            </a:pPr>
            <a:endParaRPr sz="800" dirty="0">
              <a:solidFill>
                <a:srgbClr val="FF0000"/>
              </a:solidFill>
              <a:latin typeface="MS Mincho"/>
              <a:ea typeface="MS Mincho"/>
              <a:cs typeface="MS Mincho"/>
              <a:sym typeface="MS Mincho"/>
            </a:endParaRPr>
          </a:p>
          <a:p>
            <a:pPr marL="0" lvl="0" indent="0" algn="l" rtl="0">
              <a:spcBef>
                <a:spcPts val="0"/>
              </a:spcBef>
              <a:spcAft>
                <a:spcPts val="0"/>
              </a:spcAft>
              <a:buNone/>
            </a:pPr>
            <a:endParaRPr sz="1100" b="1" dirty="0">
              <a:solidFill>
                <a:schemeClr val="dk1"/>
              </a:solidFill>
            </a:endParaRPr>
          </a:p>
        </p:txBody>
      </p:sp>
      <p:sp>
        <p:nvSpPr>
          <p:cNvPr id="85" name="Google Shape;8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0" name="Google Shape;90;p16"/>
          <p:cNvGrpSpPr/>
          <p:nvPr/>
        </p:nvGrpSpPr>
        <p:grpSpPr>
          <a:xfrm>
            <a:off x="0" y="-11051"/>
            <a:ext cx="9144001" cy="803651"/>
            <a:chOff x="0" y="-11051"/>
            <a:chExt cx="9144001" cy="803651"/>
          </a:xfrm>
        </p:grpSpPr>
        <p:pic>
          <p:nvPicPr>
            <p:cNvPr id="91" name="Google Shape;91;p16"/>
            <p:cNvPicPr preferRelativeResize="0"/>
            <p:nvPr/>
          </p:nvPicPr>
          <p:blipFill>
            <a:blip r:embed="rId3">
              <a:alphaModFix/>
            </a:blip>
            <a:stretch>
              <a:fillRect/>
            </a:stretch>
          </p:blipFill>
          <p:spPr>
            <a:xfrm>
              <a:off x="0" y="-11050"/>
              <a:ext cx="9144001" cy="803650"/>
            </a:xfrm>
            <a:prstGeom prst="rect">
              <a:avLst/>
            </a:prstGeom>
            <a:noFill/>
            <a:ln>
              <a:noFill/>
            </a:ln>
          </p:spPr>
        </p:pic>
        <p:pic>
          <p:nvPicPr>
            <p:cNvPr id="92" name="Google Shape;92;p16" title="guideline_circle-main_B.png.png"/>
            <p:cNvPicPr preferRelativeResize="0"/>
            <p:nvPr/>
          </p:nvPicPr>
          <p:blipFill>
            <a:blip r:embed="rId4">
              <a:alphaModFix/>
            </a:blip>
            <a:stretch>
              <a:fillRect/>
            </a:stretch>
          </p:blipFill>
          <p:spPr>
            <a:xfrm>
              <a:off x="8154464" y="-11051"/>
              <a:ext cx="792574" cy="792599"/>
            </a:xfrm>
            <a:prstGeom prst="rect">
              <a:avLst/>
            </a:prstGeom>
            <a:noFill/>
            <a:ln>
              <a:noFill/>
            </a:ln>
          </p:spPr>
        </p:pic>
        <p:pic>
          <p:nvPicPr>
            <p:cNvPr id="93" name="Google Shape;93;p16"/>
            <p:cNvPicPr preferRelativeResize="0"/>
            <p:nvPr/>
          </p:nvPicPr>
          <p:blipFill>
            <a:blip r:embed="rId5">
              <a:alphaModFix/>
            </a:blip>
            <a:stretch>
              <a:fillRect/>
            </a:stretch>
          </p:blipFill>
          <p:spPr>
            <a:xfrm>
              <a:off x="8319437" y="300526"/>
              <a:ext cx="462626" cy="169425"/>
            </a:xfrm>
            <a:prstGeom prst="rect">
              <a:avLst/>
            </a:prstGeom>
            <a:noFill/>
            <a:ln>
              <a:noFill/>
            </a:ln>
          </p:spPr>
        </p:pic>
      </p:grpSp>
      <p:sp>
        <p:nvSpPr>
          <p:cNvPr id="94" name="Google Shape;94;p16"/>
          <p:cNvSpPr txBox="1">
            <a:spLocks noGrp="1"/>
          </p:cNvSpPr>
          <p:nvPr>
            <p:ph type="title"/>
          </p:nvPr>
        </p:nvSpPr>
        <p:spPr>
          <a:xfrm>
            <a:off x="141775" y="234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solidFill>
                  <a:srgbClr val="0B5394"/>
                </a:solidFill>
              </a:rPr>
              <a:t>その解決方法となるビジネスプラン  </a:t>
            </a:r>
            <a:r>
              <a:rPr lang="ja" sz="2022" b="1">
                <a:solidFill>
                  <a:srgbClr val="0B5394"/>
                </a:solidFill>
              </a:rPr>
              <a:t>(P2)</a:t>
            </a:r>
            <a:endParaRPr b="1">
              <a:solidFill>
                <a:srgbClr val="0B5394"/>
              </a:solidFill>
            </a:endParaRPr>
          </a:p>
        </p:txBody>
      </p:sp>
      <p:sp>
        <p:nvSpPr>
          <p:cNvPr id="95" name="Google Shape;9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96" name="Google Shape;96;p16"/>
          <p:cNvSpPr txBox="1"/>
          <p:nvPr/>
        </p:nvSpPr>
        <p:spPr>
          <a:xfrm>
            <a:off x="311700" y="4684375"/>
            <a:ext cx="6750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900" dirty="0">
                <a:solidFill>
                  <a:schemeClr val="dk1"/>
                </a:solidFill>
                <a:latin typeface="MS Mincho" panose="02020609040205080304" pitchFamily="49" charset="-128"/>
                <a:ea typeface="MS Mincho" panose="02020609040205080304" pitchFamily="49" charset="-128"/>
              </a:rPr>
              <a:t>※前頁のみでまとめた場合も、このページは削除せずに空欄にしておいてください。</a:t>
            </a:r>
            <a:endParaRPr sz="900" dirty="0">
              <a:solidFill>
                <a:schemeClr val="dk1"/>
              </a:solidFill>
              <a:latin typeface="MS Mincho" panose="02020609040205080304" pitchFamily="49" charset="-128"/>
              <a:ea typeface="MS Mincho" panose="02020609040205080304" pitchFamily="49" charset="-128"/>
            </a:endParaRPr>
          </a:p>
        </p:txBody>
      </p:sp>
      <p:sp>
        <p:nvSpPr>
          <p:cNvPr id="97" name="Google Shape;9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7"/>
          <p:cNvGrpSpPr/>
          <p:nvPr/>
        </p:nvGrpSpPr>
        <p:grpSpPr>
          <a:xfrm>
            <a:off x="0" y="-11051"/>
            <a:ext cx="9144001" cy="803651"/>
            <a:chOff x="0" y="-11051"/>
            <a:chExt cx="9144001" cy="803651"/>
          </a:xfrm>
        </p:grpSpPr>
        <p:pic>
          <p:nvPicPr>
            <p:cNvPr id="103" name="Google Shape;103;p17"/>
            <p:cNvPicPr preferRelativeResize="0"/>
            <p:nvPr/>
          </p:nvPicPr>
          <p:blipFill>
            <a:blip r:embed="rId3">
              <a:alphaModFix/>
            </a:blip>
            <a:stretch>
              <a:fillRect/>
            </a:stretch>
          </p:blipFill>
          <p:spPr>
            <a:xfrm>
              <a:off x="0" y="-11050"/>
              <a:ext cx="9144001" cy="803650"/>
            </a:xfrm>
            <a:prstGeom prst="rect">
              <a:avLst/>
            </a:prstGeom>
            <a:noFill/>
            <a:ln>
              <a:noFill/>
            </a:ln>
          </p:spPr>
        </p:pic>
        <p:pic>
          <p:nvPicPr>
            <p:cNvPr id="104" name="Google Shape;104;p17" title="guideline_circle-main_B.png.png"/>
            <p:cNvPicPr preferRelativeResize="0"/>
            <p:nvPr/>
          </p:nvPicPr>
          <p:blipFill>
            <a:blip r:embed="rId4">
              <a:alphaModFix/>
            </a:blip>
            <a:stretch>
              <a:fillRect/>
            </a:stretch>
          </p:blipFill>
          <p:spPr>
            <a:xfrm>
              <a:off x="8154464" y="-11051"/>
              <a:ext cx="792574" cy="792599"/>
            </a:xfrm>
            <a:prstGeom prst="rect">
              <a:avLst/>
            </a:prstGeom>
            <a:noFill/>
            <a:ln>
              <a:noFill/>
            </a:ln>
          </p:spPr>
        </p:pic>
        <p:pic>
          <p:nvPicPr>
            <p:cNvPr id="105" name="Google Shape;105;p17"/>
            <p:cNvPicPr preferRelativeResize="0"/>
            <p:nvPr/>
          </p:nvPicPr>
          <p:blipFill>
            <a:blip r:embed="rId5">
              <a:alphaModFix/>
            </a:blip>
            <a:stretch>
              <a:fillRect/>
            </a:stretch>
          </p:blipFill>
          <p:spPr>
            <a:xfrm>
              <a:off x="8319437" y="300526"/>
              <a:ext cx="462626" cy="169425"/>
            </a:xfrm>
            <a:prstGeom prst="rect">
              <a:avLst/>
            </a:prstGeom>
            <a:noFill/>
            <a:ln>
              <a:noFill/>
            </a:ln>
          </p:spPr>
        </p:pic>
      </p:grpSp>
      <p:sp>
        <p:nvSpPr>
          <p:cNvPr id="106" name="Google Shape;106;p17"/>
          <p:cNvSpPr txBox="1">
            <a:spLocks noGrp="1"/>
          </p:cNvSpPr>
          <p:nvPr>
            <p:ph type="title"/>
          </p:nvPr>
        </p:nvSpPr>
        <p:spPr>
          <a:xfrm>
            <a:off x="141775" y="234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solidFill>
                  <a:srgbClr val="0B5394"/>
                </a:solidFill>
              </a:rPr>
              <a:t>ビジネスプランに期待する効果</a:t>
            </a:r>
            <a:endParaRPr b="1">
              <a:solidFill>
                <a:srgbClr val="0B5394"/>
              </a:solidFill>
            </a:endParaRPr>
          </a:p>
        </p:txBody>
      </p:sp>
      <p:sp>
        <p:nvSpPr>
          <p:cNvPr id="107" name="Google Shape;107;p17"/>
          <p:cNvSpPr txBox="1">
            <a:spLocks noGrp="1"/>
          </p:cNvSpPr>
          <p:nvPr>
            <p:ph type="body" idx="1"/>
          </p:nvPr>
        </p:nvSpPr>
        <p:spPr>
          <a:xfrm>
            <a:off x="189500" y="1446961"/>
            <a:ext cx="8520600" cy="1004100"/>
          </a:xfrm>
          <a:prstGeom prst="rect">
            <a:avLst/>
          </a:prstGeom>
          <a:ln w="9525" cap="flat" cmpd="sng">
            <a:solidFill>
              <a:srgbClr val="6AA84F"/>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73333"/>
              <a:buFont typeface="Arial"/>
              <a:buNone/>
            </a:pPr>
            <a:r>
              <a:rPr lang="ja" sz="1500" b="1" dirty="0">
                <a:solidFill>
                  <a:schemeClr val="dk1"/>
                </a:solidFill>
              </a:rPr>
              <a:t>①資源循環における指標と想定効果</a:t>
            </a:r>
            <a:endParaRPr sz="1500" b="1" dirty="0">
              <a:solidFill>
                <a:schemeClr val="dk1"/>
              </a:solidFill>
            </a:endParaRPr>
          </a:p>
          <a:p>
            <a:pPr marL="0" lvl="0" indent="0" algn="l" rtl="0">
              <a:lnSpc>
                <a:spcPct val="100000"/>
              </a:lnSpc>
              <a:spcBef>
                <a:spcPts val="1200"/>
              </a:spcBef>
              <a:spcAft>
                <a:spcPts val="0"/>
              </a:spcAft>
              <a:buClr>
                <a:schemeClr val="dk1"/>
              </a:buClr>
              <a:buSzPct val="88000"/>
              <a:buFont typeface="Arial"/>
              <a:buNone/>
            </a:pPr>
            <a:r>
              <a:rPr lang="ja" sz="1200" dirty="0">
                <a:solidFill>
                  <a:srgbClr val="FF0000"/>
                </a:solidFill>
                <a:latin typeface="MS Mincho"/>
                <a:ea typeface="MS Mincho"/>
                <a:cs typeface="MS Mincho"/>
                <a:sym typeface="MS Mincho"/>
              </a:rPr>
              <a:t>記入例</a:t>
            </a:r>
            <a:endParaRPr sz="1200" dirty="0">
              <a:solidFill>
                <a:schemeClr val="dk1"/>
              </a:solidFill>
              <a:latin typeface="MS Mincho"/>
              <a:ea typeface="MS Mincho"/>
              <a:cs typeface="MS Mincho"/>
              <a:sym typeface="MS Mincho"/>
            </a:endParaRPr>
          </a:p>
          <a:p>
            <a:pPr marL="0" lvl="0" indent="0" algn="l" rtl="0">
              <a:lnSpc>
                <a:spcPct val="100000"/>
              </a:lnSpc>
              <a:spcBef>
                <a:spcPts val="0"/>
              </a:spcBef>
              <a:spcAft>
                <a:spcPts val="0"/>
              </a:spcAft>
              <a:buClr>
                <a:schemeClr val="dk1"/>
              </a:buClr>
              <a:buSzPct val="88000"/>
              <a:buFont typeface="Arial"/>
              <a:buNone/>
            </a:pPr>
            <a:r>
              <a:rPr lang="ja" sz="1200" dirty="0">
                <a:solidFill>
                  <a:srgbClr val="FF0000"/>
                </a:solidFill>
                <a:latin typeface="MS Mincho"/>
                <a:ea typeface="MS Mincho"/>
                <a:cs typeface="MS Mincho"/>
                <a:sym typeface="MS Mincho"/>
              </a:rPr>
              <a:t>指標：埼玉県の小売現場におけるプラスチック廃棄量</a:t>
            </a:r>
            <a:endParaRPr sz="1200" dirty="0">
              <a:solidFill>
                <a:srgbClr val="FF0000"/>
              </a:solidFill>
              <a:latin typeface="MS Mincho"/>
              <a:ea typeface="MS Mincho"/>
              <a:cs typeface="MS Mincho"/>
              <a:sym typeface="MS Mincho"/>
            </a:endParaRPr>
          </a:p>
          <a:p>
            <a:pPr marL="0" lvl="0" indent="0" algn="l" rtl="0">
              <a:lnSpc>
                <a:spcPct val="100000"/>
              </a:lnSpc>
              <a:spcBef>
                <a:spcPts val="0"/>
              </a:spcBef>
              <a:spcAft>
                <a:spcPts val="0"/>
              </a:spcAft>
              <a:buClr>
                <a:schemeClr val="dk1"/>
              </a:buClr>
              <a:buSzPct val="88000"/>
              <a:buFont typeface="Arial"/>
              <a:buNone/>
            </a:pPr>
            <a:r>
              <a:rPr lang="ja" sz="1200" dirty="0">
                <a:solidFill>
                  <a:srgbClr val="FF0000"/>
                </a:solidFill>
                <a:latin typeface="MS Mincho"/>
                <a:ea typeface="MS Mincho"/>
                <a:cs typeface="MS Mincho"/>
                <a:sym typeface="MS Mincho"/>
              </a:rPr>
              <a:t>効果：202</a:t>
            </a:r>
            <a:r>
              <a:rPr lang="en-US" altLang="ja" sz="1200" dirty="0">
                <a:solidFill>
                  <a:srgbClr val="FF0000"/>
                </a:solidFill>
                <a:latin typeface="MS Mincho"/>
                <a:ea typeface="MS Mincho"/>
                <a:cs typeface="MS Mincho"/>
                <a:sym typeface="MS Mincho"/>
              </a:rPr>
              <a:t>4</a:t>
            </a:r>
            <a:r>
              <a:rPr lang="ja" sz="1200" dirty="0">
                <a:solidFill>
                  <a:srgbClr val="FF0000"/>
                </a:solidFill>
                <a:latin typeface="MS Mincho"/>
                <a:ea typeface="MS Mincho"/>
                <a:cs typeface="MS Mincho"/>
                <a:sym typeface="MS Mincho"/>
              </a:rPr>
              <a:t>年…トン⇒202</a:t>
            </a:r>
            <a:r>
              <a:rPr lang="en-US" altLang="ja" sz="1200" dirty="0">
                <a:solidFill>
                  <a:srgbClr val="FF0000"/>
                </a:solidFill>
                <a:latin typeface="MS Mincho"/>
                <a:ea typeface="MS Mincho"/>
                <a:cs typeface="MS Mincho"/>
                <a:sym typeface="MS Mincho"/>
              </a:rPr>
              <a:t>6</a:t>
            </a:r>
            <a:r>
              <a:rPr lang="ja" sz="1200" dirty="0">
                <a:solidFill>
                  <a:srgbClr val="FF0000"/>
                </a:solidFill>
                <a:latin typeface="MS Mincho"/>
                <a:ea typeface="MS Mincho"/>
                <a:cs typeface="MS Mincho"/>
                <a:sym typeface="MS Mincho"/>
              </a:rPr>
              <a:t>年…トンへ削減（日本一へ）</a:t>
            </a:r>
            <a:endParaRPr sz="1200" b="1" dirty="0"/>
          </a:p>
          <a:p>
            <a:pPr marL="0" lvl="0" indent="0" algn="l" rtl="0">
              <a:lnSpc>
                <a:spcPct val="100000"/>
              </a:lnSpc>
              <a:spcBef>
                <a:spcPts val="0"/>
              </a:spcBef>
              <a:spcAft>
                <a:spcPts val="0"/>
              </a:spcAft>
              <a:buClr>
                <a:schemeClr val="dk1"/>
              </a:buClr>
              <a:buSzPct val="84615"/>
              <a:buFont typeface="Arial"/>
              <a:buNone/>
            </a:pPr>
            <a:endParaRPr sz="1300" b="1" dirty="0">
              <a:solidFill>
                <a:schemeClr val="dk1"/>
              </a:solidFill>
              <a:latin typeface="MS Mincho"/>
              <a:ea typeface="MS Mincho"/>
              <a:cs typeface="MS Mincho"/>
              <a:sym typeface="MS Mincho"/>
            </a:endParaRPr>
          </a:p>
        </p:txBody>
      </p:sp>
      <p:sp>
        <p:nvSpPr>
          <p:cNvPr id="108" name="Google Shape;108;p17"/>
          <p:cNvSpPr txBox="1">
            <a:spLocks noGrp="1"/>
          </p:cNvSpPr>
          <p:nvPr>
            <p:ph type="body" idx="1"/>
          </p:nvPr>
        </p:nvSpPr>
        <p:spPr>
          <a:xfrm>
            <a:off x="189500" y="2547450"/>
            <a:ext cx="8520600" cy="1004100"/>
          </a:xfrm>
          <a:prstGeom prst="rect">
            <a:avLst/>
          </a:prstGeom>
          <a:ln w="9525" cap="flat" cmpd="sng">
            <a:solidFill>
              <a:srgbClr val="6AA84F"/>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ja" sz="1200" b="1" dirty="0">
                <a:solidFill>
                  <a:schemeClr val="dk1"/>
                </a:solidFill>
              </a:rPr>
              <a:t>②環境面における指標と想定効果</a:t>
            </a:r>
            <a:endParaRPr sz="1200" b="1"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ja" sz="1050" dirty="0">
                <a:solidFill>
                  <a:srgbClr val="FF0000"/>
                </a:solidFill>
                <a:latin typeface="MS Mincho"/>
                <a:ea typeface="MS Mincho"/>
                <a:cs typeface="MS Mincho"/>
                <a:sym typeface="MS Mincho"/>
              </a:rPr>
              <a:t>記入例</a:t>
            </a:r>
            <a:endParaRPr sz="1100" dirty="0">
              <a:solidFill>
                <a:schemeClr val="dk1"/>
              </a:solidFill>
              <a:latin typeface="MS Mincho"/>
              <a:ea typeface="MS Mincho"/>
              <a:cs typeface="MS Mincho"/>
              <a:sym typeface="MS Mincho"/>
            </a:endParaRPr>
          </a:p>
          <a:p>
            <a:pPr marL="828675" lvl="0" indent="-828675" algn="l" rtl="0">
              <a:lnSpc>
                <a:spcPct val="100000"/>
              </a:lnSpc>
              <a:spcBef>
                <a:spcPts val="0"/>
              </a:spcBef>
              <a:spcAft>
                <a:spcPts val="0"/>
              </a:spcAft>
              <a:buClr>
                <a:schemeClr val="dk1"/>
              </a:buClr>
              <a:buSzPts val="1100"/>
              <a:buFont typeface="Arial"/>
              <a:buNone/>
            </a:pPr>
            <a:r>
              <a:rPr lang="ja" sz="1100" dirty="0">
                <a:solidFill>
                  <a:srgbClr val="FF0000"/>
                </a:solidFill>
                <a:latin typeface="MS Mincho"/>
                <a:ea typeface="MS Mincho"/>
                <a:cs typeface="MS Mincho"/>
                <a:sym typeface="MS Mincho"/>
              </a:rPr>
              <a:t>指標：従来の製品等と比較した際のCO2削減効果</a:t>
            </a:r>
            <a:endParaRPr sz="1100" dirty="0">
              <a:solidFill>
                <a:srgbClr val="FF0000"/>
              </a:solidFill>
              <a:latin typeface="MS Mincho"/>
              <a:ea typeface="MS Mincho"/>
              <a:cs typeface="MS Mincho"/>
              <a:sym typeface="MS Mincho"/>
            </a:endParaRPr>
          </a:p>
          <a:p>
            <a:pPr marL="0" lvl="0" indent="0" algn="l" rtl="0">
              <a:lnSpc>
                <a:spcPct val="100000"/>
              </a:lnSpc>
              <a:spcBef>
                <a:spcPts val="0"/>
              </a:spcBef>
              <a:spcAft>
                <a:spcPts val="0"/>
              </a:spcAft>
              <a:buClr>
                <a:schemeClr val="dk1"/>
              </a:buClr>
              <a:buSzPts val="1100"/>
              <a:buFont typeface="Arial"/>
              <a:buNone/>
            </a:pPr>
            <a:r>
              <a:rPr lang="ja" sz="1100" dirty="0">
                <a:solidFill>
                  <a:srgbClr val="FF0000"/>
                </a:solidFill>
                <a:latin typeface="MS Mincho"/>
                <a:ea typeface="MS Mincho"/>
                <a:cs typeface="MS Mincho"/>
                <a:sym typeface="MS Mincho"/>
              </a:rPr>
              <a:t>効果：従来品からの削減効果…％</a:t>
            </a:r>
            <a:endParaRPr sz="1300" b="1" dirty="0">
              <a:solidFill>
                <a:schemeClr val="dk1"/>
              </a:solidFill>
              <a:latin typeface="MS Mincho"/>
              <a:ea typeface="MS Mincho"/>
              <a:cs typeface="MS Mincho"/>
              <a:sym typeface="MS Mincho"/>
            </a:endParaRPr>
          </a:p>
        </p:txBody>
      </p:sp>
      <p:sp>
        <p:nvSpPr>
          <p:cNvPr id="109" name="Google Shape;109;p17"/>
          <p:cNvSpPr txBox="1">
            <a:spLocks noGrp="1"/>
          </p:cNvSpPr>
          <p:nvPr>
            <p:ph type="body" idx="1"/>
          </p:nvPr>
        </p:nvSpPr>
        <p:spPr>
          <a:xfrm>
            <a:off x="189500" y="3647950"/>
            <a:ext cx="8520600" cy="1004100"/>
          </a:xfrm>
          <a:prstGeom prst="rect">
            <a:avLst/>
          </a:prstGeom>
          <a:ln w="9525" cap="flat" cmpd="sng">
            <a:solidFill>
              <a:srgbClr val="6AA84F"/>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US" altLang="ja" sz="1200" b="1" dirty="0">
                <a:solidFill>
                  <a:schemeClr val="dk1"/>
                </a:solidFill>
              </a:rPr>
              <a:t>③</a:t>
            </a:r>
            <a:r>
              <a:rPr lang="ja" sz="1200" b="1" dirty="0">
                <a:solidFill>
                  <a:schemeClr val="dk1"/>
                </a:solidFill>
              </a:rPr>
              <a:t>経済面における指標と想定効果</a:t>
            </a:r>
            <a:endParaRPr sz="1200" b="1"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ja" sz="1050" dirty="0">
                <a:solidFill>
                  <a:srgbClr val="FF0000"/>
                </a:solidFill>
                <a:latin typeface="MS Mincho"/>
                <a:ea typeface="MS Mincho"/>
                <a:cs typeface="MS Mincho"/>
                <a:sym typeface="MS Mincho"/>
              </a:rPr>
              <a:t>記入例</a:t>
            </a:r>
            <a:endParaRPr sz="1100" dirty="0">
              <a:solidFill>
                <a:schemeClr val="dk1"/>
              </a:solidFill>
              <a:latin typeface="MS Mincho"/>
              <a:ea typeface="MS Mincho"/>
              <a:cs typeface="MS Mincho"/>
              <a:sym typeface="MS Mincho"/>
            </a:endParaRPr>
          </a:p>
          <a:p>
            <a:pPr marL="0" lvl="0" indent="0" algn="l" rtl="0">
              <a:lnSpc>
                <a:spcPct val="100000"/>
              </a:lnSpc>
              <a:spcBef>
                <a:spcPts val="0"/>
              </a:spcBef>
              <a:spcAft>
                <a:spcPts val="0"/>
              </a:spcAft>
              <a:buClr>
                <a:schemeClr val="dk1"/>
              </a:buClr>
              <a:buSzPts val="1100"/>
              <a:buFont typeface="Arial"/>
              <a:buNone/>
            </a:pPr>
            <a:r>
              <a:rPr lang="ja" sz="1100" dirty="0">
                <a:solidFill>
                  <a:srgbClr val="FF0000"/>
                </a:solidFill>
                <a:latin typeface="MS Mincho"/>
                <a:ea typeface="MS Mincho"/>
                <a:cs typeface="MS Mincho"/>
                <a:sym typeface="MS Mincho"/>
              </a:rPr>
              <a:t>指標：導入する小売店におけるリピート率</a:t>
            </a:r>
            <a:endParaRPr sz="1100" dirty="0">
              <a:solidFill>
                <a:srgbClr val="FF0000"/>
              </a:solidFill>
              <a:latin typeface="MS Mincho"/>
              <a:ea typeface="MS Mincho"/>
              <a:cs typeface="MS Mincho"/>
              <a:sym typeface="MS Mincho"/>
            </a:endParaRPr>
          </a:p>
          <a:p>
            <a:pPr marL="0" lvl="0" indent="0" algn="l" rtl="0">
              <a:lnSpc>
                <a:spcPct val="100000"/>
              </a:lnSpc>
              <a:spcBef>
                <a:spcPts val="0"/>
              </a:spcBef>
              <a:spcAft>
                <a:spcPts val="0"/>
              </a:spcAft>
              <a:buClr>
                <a:schemeClr val="dk1"/>
              </a:buClr>
              <a:buSzPts val="1100"/>
              <a:buFont typeface="Arial"/>
              <a:buNone/>
            </a:pPr>
            <a:r>
              <a:rPr lang="ja" sz="1100" dirty="0">
                <a:solidFill>
                  <a:srgbClr val="FF0000"/>
                </a:solidFill>
                <a:latin typeface="MS Mincho"/>
                <a:ea typeface="MS Mincho"/>
                <a:cs typeface="MS Mincho"/>
                <a:sym typeface="MS Mincho"/>
              </a:rPr>
              <a:t>効果：202</a:t>
            </a:r>
            <a:r>
              <a:rPr lang="en-US" altLang="ja" sz="1100" dirty="0">
                <a:solidFill>
                  <a:srgbClr val="FF0000"/>
                </a:solidFill>
                <a:latin typeface="MS Mincho"/>
                <a:ea typeface="MS Mincho"/>
                <a:cs typeface="MS Mincho"/>
                <a:sym typeface="MS Mincho"/>
              </a:rPr>
              <a:t>4</a:t>
            </a:r>
            <a:r>
              <a:rPr lang="ja" sz="1100" dirty="0">
                <a:solidFill>
                  <a:srgbClr val="FF0000"/>
                </a:solidFill>
                <a:latin typeface="MS Mincho"/>
                <a:ea typeface="MS Mincho"/>
                <a:cs typeface="MS Mincho"/>
                <a:sym typeface="MS Mincho"/>
              </a:rPr>
              <a:t>年平均リピート率…⇒202</a:t>
            </a:r>
            <a:r>
              <a:rPr lang="en-US" altLang="ja" sz="1100" dirty="0">
                <a:solidFill>
                  <a:srgbClr val="FF0000"/>
                </a:solidFill>
                <a:latin typeface="MS Mincho"/>
                <a:ea typeface="MS Mincho"/>
                <a:cs typeface="MS Mincho"/>
                <a:sym typeface="MS Mincho"/>
              </a:rPr>
              <a:t>6</a:t>
            </a:r>
            <a:r>
              <a:rPr lang="ja" sz="1100" dirty="0">
                <a:solidFill>
                  <a:srgbClr val="FF0000"/>
                </a:solidFill>
                <a:latin typeface="MS Mincho"/>
                <a:ea typeface="MS Mincho"/>
                <a:cs typeface="MS Mincho"/>
                <a:sym typeface="MS Mincho"/>
              </a:rPr>
              <a:t>年…%へ</a:t>
            </a:r>
            <a:endParaRPr sz="1300" b="1" dirty="0">
              <a:solidFill>
                <a:schemeClr val="dk1"/>
              </a:solidFill>
              <a:latin typeface="MS Mincho"/>
              <a:ea typeface="MS Mincho"/>
              <a:cs typeface="MS Mincho"/>
              <a:sym typeface="MS Mincho"/>
            </a:endParaRPr>
          </a:p>
        </p:txBody>
      </p:sp>
      <p:sp>
        <p:nvSpPr>
          <p:cNvPr id="110" name="Google Shape;110;p17"/>
          <p:cNvSpPr txBox="1"/>
          <p:nvPr/>
        </p:nvSpPr>
        <p:spPr>
          <a:xfrm>
            <a:off x="189500" y="865263"/>
            <a:ext cx="7788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dirty="0">
                <a:solidFill>
                  <a:schemeClr val="dk1"/>
                </a:solidFill>
                <a:latin typeface="Arial" panose="020B0604020202020204" pitchFamily="34" charset="0"/>
                <a:ea typeface="MS Mincho"/>
                <a:cs typeface="Arial" panose="020B0604020202020204" pitchFamily="34" charset="0"/>
                <a:sym typeface="MS Mincho"/>
              </a:rPr>
              <a:t>■①〜③の項目に関して、どのような課題（指標）に対しどういった効果が見込めるのかを記入してください。</a:t>
            </a:r>
            <a:endParaRPr sz="1100" b="1" dirty="0">
              <a:solidFill>
                <a:schemeClr val="dk1"/>
              </a:solidFill>
              <a:latin typeface="Arial" panose="020B0604020202020204" pitchFamily="34" charset="0"/>
              <a:ea typeface="MS Mincho"/>
              <a:cs typeface="Arial" panose="020B0604020202020204" pitchFamily="34" charset="0"/>
              <a:sym typeface="MS Mincho"/>
            </a:endParaRPr>
          </a:p>
          <a:p>
            <a:pPr marL="0" lvl="0" indent="0" algn="l" rtl="0">
              <a:spcBef>
                <a:spcPts val="0"/>
              </a:spcBef>
              <a:spcAft>
                <a:spcPts val="0"/>
              </a:spcAft>
              <a:buNone/>
            </a:pPr>
            <a:r>
              <a:rPr lang="ja" sz="1100" b="1" dirty="0">
                <a:solidFill>
                  <a:schemeClr val="dk1"/>
                </a:solidFill>
                <a:latin typeface="Arial" panose="020B0604020202020204" pitchFamily="34" charset="0"/>
                <a:ea typeface="MS Mincho"/>
                <a:cs typeface="Arial" panose="020B0604020202020204" pitchFamily="34" charset="0"/>
                <a:sym typeface="MS Mincho"/>
              </a:rPr>
              <a:t>（可能な場合は想定する数値も示してください）</a:t>
            </a:r>
            <a:endParaRPr sz="1100" b="1" dirty="0">
              <a:solidFill>
                <a:schemeClr val="dk1"/>
              </a:solidFill>
              <a:latin typeface="Arial" panose="020B0604020202020204" pitchFamily="34" charset="0"/>
              <a:cs typeface="Arial" panose="020B0604020202020204" pitchFamily="34" charset="0"/>
            </a:endParaRPr>
          </a:p>
        </p:txBody>
      </p:sp>
      <p:sp>
        <p:nvSpPr>
          <p:cNvPr id="111" name="Google Shape;11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5</a:t>
            </a:fld>
            <a:endParaRPr/>
          </a:p>
        </p:txBody>
      </p:sp>
      <p:sp>
        <p:nvSpPr>
          <p:cNvPr id="112" name="Google Shape;112;p17"/>
          <p:cNvSpPr txBox="1"/>
          <p:nvPr/>
        </p:nvSpPr>
        <p:spPr>
          <a:xfrm>
            <a:off x="141775" y="4710525"/>
            <a:ext cx="6750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900" dirty="0">
                <a:solidFill>
                  <a:schemeClr val="dk1"/>
                </a:solidFill>
                <a:latin typeface="MS Mincho" panose="02020609040205080304" pitchFamily="49" charset="-128"/>
                <a:ea typeface="MS Mincho" panose="02020609040205080304" pitchFamily="49" charset="-128"/>
              </a:rPr>
              <a:t>※上記の記入例（赤字）は削除した上でご記入ください。</a:t>
            </a:r>
            <a:endParaRPr sz="900" dirty="0">
              <a:solidFill>
                <a:schemeClr val="dk1"/>
              </a:solidFill>
              <a:latin typeface="MS Mincho" panose="02020609040205080304" pitchFamily="49" charset="-128"/>
              <a:ea typeface="MS Mincho" panose="02020609040205080304" pitchFamily="49"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117" name="Google Shape;117;p18"/>
          <p:cNvGrpSpPr/>
          <p:nvPr/>
        </p:nvGrpSpPr>
        <p:grpSpPr>
          <a:xfrm>
            <a:off x="0" y="-11051"/>
            <a:ext cx="9144001" cy="803651"/>
            <a:chOff x="0" y="-11051"/>
            <a:chExt cx="9144001" cy="803651"/>
          </a:xfrm>
        </p:grpSpPr>
        <p:pic>
          <p:nvPicPr>
            <p:cNvPr id="118" name="Google Shape;118;p18"/>
            <p:cNvPicPr preferRelativeResize="0"/>
            <p:nvPr/>
          </p:nvPicPr>
          <p:blipFill>
            <a:blip r:embed="rId3">
              <a:alphaModFix/>
            </a:blip>
            <a:stretch>
              <a:fillRect/>
            </a:stretch>
          </p:blipFill>
          <p:spPr>
            <a:xfrm>
              <a:off x="0" y="-11050"/>
              <a:ext cx="9144001" cy="803650"/>
            </a:xfrm>
            <a:prstGeom prst="rect">
              <a:avLst/>
            </a:prstGeom>
            <a:noFill/>
            <a:ln>
              <a:noFill/>
            </a:ln>
          </p:spPr>
        </p:pic>
        <p:pic>
          <p:nvPicPr>
            <p:cNvPr id="119" name="Google Shape;119;p18" title="guideline_circle-main_B.png.png"/>
            <p:cNvPicPr preferRelativeResize="0"/>
            <p:nvPr/>
          </p:nvPicPr>
          <p:blipFill>
            <a:blip r:embed="rId4">
              <a:alphaModFix/>
            </a:blip>
            <a:stretch>
              <a:fillRect/>
            </a:stretch>
          </p:blipFill>
          <p:spPr>
            <a:xfrm>
              <a:off x="8154464" y="-11051"/>
              <a:ext cx="792574" cy="792599"/>
            </a:xfrm>
            <a:prstGeom prst="rect">
              <a:avLst/>
            </a:prstGeom>
            <a:noFill/>
            <a:ln>
              <a:noFill/>
            </a:ln>
          </p:spPr>
        </p:pic>
        <p:pic>
          <p:nvPicPr>
            <p:cNvPr id="120" name="Google Shape;120;p18"/>
            <p:cNvPicPr preferRelativeResize="0"/>
            <p:nvPr/>
          </p:nvPicPr>
          <p:blipFill>
            <a:blip r:embed="rId5">
              <a:alphaModFix/>
            </a:blip>
            <a:stretch>
              <a:fillRect/>
            </a:stretch>
          </p:blipFill>
          <p:spPr>
            <a:xfrm>
              <a:off x="8319437" y="300526"/>
              <a:ext cx="462626" cy="169425"/>
            </a:xfrm>
            <a:prstGeom prst="rect">
              <a:avLst/>
            </a:prstGeom>
            <a:noFill/>
            <a:ln>
              <a:noFill/>
            </a:ln>
          </p:spPr>
        </p:pic>
      </p:grpSp>
      <p:sp>
        <p:nvSpPr>
          <p:cNvPr id="121" name="Google Shape;121;p18"/>
          <p:cNvSpPr txBox="1">
            <a:spLocks noGrp="1"/>
          </p:cNvSpPr>
          <p:nvPr>
            <p:ph type="title"/>
          </p:nvPr>
        </p:nvSpPr>
        <p:spPr>
          <a:xfrm>
            <a:off x="141775" y="234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dirty="0">
                <a:solidFill>
                  <a:srgbClr val="0B5394"/>
                </a:solidFill>
              </a:rPr>
              <a:t>ビジネスプランの新規性・先進性</a:t>
            </a:r>
            <a:endParaRPr b="1" dirty="0">
              <a:solidFill>
                <a:srgbClr val="0B5394"/>
              </a:solidFill>
            </a:endParaRPr>
          </a:p>
        </p:txBody>
      </p:sp>
      <p:sp>
        <p:nvSpPr>
          <p:cNvPr id="122" name="Google Shape;122;p18"/>
          <p:cNvSpPr txBox="1"/>
          <p:nvPr/>
        </p:nvSpPr>
        <p:spPr>
          <a:xfrm>
            <a:off x="189500" y="841800"/>
            <a:ext cx="7754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dirty="0">
                <a:solidFill>
                  <a:schemeClr val="dk1"/>
                </a:solidFill>
                <a:latin typeface="MS Mincho"/>
                <a:ea typeface="MS Mincho"/>
                <a:cs typeface="MS Mincho"/>
                <a:sym typeface="MS Mincho"/>
              </a:rPr>
              <a:t>■事業モデルまたは商品・サービスの新規性や、全国に発信できる先進的な点について記入してください。</a:t>
            </a:r>
            <a:endParaRPr sz="1100" b="1" dirty="0">
              <a:solidFill>
                <a:schemeClr val="dk1"/>
              </a:solidFill>
              <a:latin typeface="MS Mincho"/>
              <a:ea typeface="MS Mincho"/>
              <a:cs typeface="MS Mincho"/>
              <a:sym typeface="MS Mincho"/>
            </a:endParaRPr>
          </a:p>
        </p:txBody>
      </p:sp>
      <p:sp>
        <p:nvSpPr>
          <p:cNvPr id="123" name="Google Shape;12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6</a:t>
            </a:fld>
            <a:endParaRPr/>
          </a:p>
        </p:txBody>
      </p:sp>
      <p:sp>
        <p:nvSpPr>
          <p:cNvPr id="124" name="Google Shape;124;p18"/>
          <p:cNvSpPr txBox="1">
            <a:spLocks noGrp="1"/>
          </p:cNvSpPr>
          <p:nvPr>
            <p:ph type="body" idx="1"/>
          </p:nvPr>
        </p:nvSpPr>
        <p:spPr>
          <a:xfrm>
            <a:off x="288875" y="1146600"/>
            <a:ext cx="8444100" cy="1375800"/>
          </a:xfrm>
          <a:prstGeom prst="rect">
            <a:avLst/>
          </a:prstGeom>
          <a:ln w="9525" cap="flat" cmpd="sng">
            <a:solidFill>
              <a:srgbClr val="6AA84F"/>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200" b="1">
              <a:solidFill>
                <a:schemeClr val="dk1"/>
              </a:solidFill>
            </a:endParaRPr>
          </a:p>
          <a:p>
            <a:pPr marL="0" lvl="0" indent="0" algn="l" rtl="0">
              <a:lnSpc>
                <a:spcPct val="100000"/>
              </a:lnSpc>
              <a:spcBef>
                <a:spcPts val="1200"/>
              </a:spcBef>
              <a:spcAft>
                <a:spcPts val="0"/>
              </a:spcAft>
              <a:buClr>
                <a:schemeClr val="dk1"/>
              </a:buClr>
              <a:buSzPts val="1100"/>
              <a:buFont typeface="Arial"/>
              <a:buNone/>
            </a:pPr>
            <a:endParaRPr sz="1250"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300" b="1">
              <a:solidFill>
                <a:schemeClr val="dk1"/>
              </a:solidFill>
              <a:latin typeface="MS Mincho"/>
              <a:ea typeface="MS Mincho"/>
              <a:cs typeface="MS Mincho"/>
              <a:sym typeface="MS Mincho"/>
            </a:endParaRPr>
          </a:p>
        </p:txBody>
      </p:sp>
      <p:sp>
        <p:nvSpPr>
          <p:cNvPr id="125" name="Google Shape;125;p18"/>
          <p:cNvSpPr txBox="1"/>
          <p:nvPr/>
        </p:nvSpPr>
        <p:spPr>
          <a:xfrm>
            <a:off x="189500" y="3325500"/>
            <a:ext cx="5246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dirty="0">
                <a:solidFill>
                  <a:schemeClr val="dk1"/>
                </a:solidFill>
                <a:latin typeface="Hiragino Kaku Gothic ProN W3" panose="020B0300000000000000" pitchFamily="34" charset="-128"/>
                <a:ea typeface="Hiragino Kaku Gothic ProN W3" panose="020B0300000000000000" pitchFamily="34" charset="-128"/>
                <a:cs typeface="MS Mincho"/>
                <a:sym typeface="MS Mincho"/>
              </a:rPr>
              <a:t>■</a:t>
            </a:r>
            <a:r>
              <a:rPr lang="ja" sz="1100" b="1" dirty="0">
                <a:solidFill>
                  <a:schemeClr val="dk1"/>
                </a:solidFill>
                <a:latin typeface="Hiragino Kaku Gothic ProN W3" panose="020B0300000000000000" pitchFamily="34" charset="-128"/>
                <a:ea typeface="Hiragino Kaku Gothic ProN W3" panose="020B0300000000000000" pitchFamily="34" charset="-128"/>
                <a:cs typeface="Arial" panose="020B0604020202020204" pitchFamily="34" charset="0"/>
                <a:sym typeface="MS Mincho"/>
              </a:rPr>
              <a:t>「はい」の場合、その事業との違い（深化・高度化点）を記入してください</a:t>
            </a:r>
            <a:r>
              <a:rPr lang="ja" sz="1100" b="1" dirty="0">
                <a:solidFill>
                  <a:schemeClr val="dk1"/>
                </a:solidFill>
                <a:latin typeface="Hiragino Kaku Gothic ProN W3" panose="020B0300000000000000" pitchFamily="34" charset="-128"/>
                <a:ea typeface="Hiragino Kaku Gothic ProN W3" panose="020B0300000000000000" pitchFamily="34" charset="-128"/>
                <a:cs typeface="MS Mincho"/>
                <a:sym typeface="MS Mincho"/>
              </a:rPr>
              <a:t>。</a:t>
            </a:r>
            <a:endParaRPr sz="1100" b="1" dirty="0">
              <a:solidFill>
                <a:schemeClr val="dk1"/>
              </a:solidFill>
              <a:latin typeface="Hiragino Kaku Gothic ProN W3" panose="020B0300000000000000" pitchFamily="34" charset="-128"/>
              <a:ea typeface="Hiragino Kaku Gothic ProN W3" panose="020B0300000000000000" pitchFamily="34" charset="-128"/>
              <a:cs typeface="MS Mincho"/>
              <a:sym typeface="MS Mincho"/>
            </a:endParaRPr>
          </a:p>
        </p:txBody>
      </p:sp>
      <p:sp>
        <p:nvSpPr>
          <p:cNvPr id="126" name="Google Shape;126;p18"/>
          <p:cNvSpPr txBox="1"/>
          <p:nvPr/>
        </p:nvSpPr>
        <p:spPr>
          <a:xfrm>
            <a:off x="189500" y="2497550"/>
            <a:ext cx="77547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dirty="0">
                <a:solidFill>
                  <a:schemeClr val="dk1"/>
                </a:solidFill>
                <a:latin typeface="MS Mincho"/>
                <a:ea typeface="MS Mincho"/>
                <a:cs typeface="MS Mincho"/>
                <a:sym typeface="MS Mincho"/>
              </a:rPr>
              <a:t>■応募者（または他社）が、他の地域で近似している事業を行っているか（知っているか）</a:t>
            </a:r>
            <a:endParaRPr sz="1100" b="1" dirty="0">
              <a:solidFill>
                <a:schemeClr val="dk1"/>
              </a:solidFill>
              <a:latin typeface="MS Mincho"/>
              <a:ea typeface="MS Mincho"/>
              <a:cs typeface="MS Mincho"/>
              <a:sym typeface="MS Mincho"/>
            </a:endParaRPr>
          </a:p>
          <a:p>
            <a:pPr marL="0" lvl="0" indent="0" algn="l" rtl="0">
              <a:spcBef>
                <a:spcPts val="0"/>
              </a:spcBef>
              <a:spcAft>
                <a:spcPts val="0"/>
              </a:spcAft>
              <a:buNone/>
            </a:pPr>
            <a:endParaRPr sz="1100" b="1" dirty="0">
              <a:solidFill>
                <a:schemeClr val="dk1"/>
              </a:solidFill>
              <a:latin typeface="MS Mincho"/>
              <a:ea typeface="MS Mincho"/>
              <a:cs typeface="MS Mincho"/>
              <a:sym typeface="MS Mincho"/>
            </a:endParaRPr>
          </a:p>
          <a:p>
            <a:pPr marL="0" lvl="0" indent="0" algn="l" rtl="0">
              <a:spcBef>
                <a:spcPts val="0"/>
              </a:spcBef>
              <a:spcAft>
                <a:spcPts val="1200"/>
              </a:spcAft>
              <a:buNone/>
            </a:pPr>
            <a:r>
              <a:rPr lang="ja" sz="1500" b="1" dirty="0">
                <a:solidFill>
                  <a:schemeClr val="dk2"/>
                </a:solidFill>
              </a:rPr>
              <a:t>　はい　　いいえ　　　　　　←</a:t>
            </a:r>
            <a:r>
              <a:rPr lang="ja" sz="1100" b="1" dirty="0">
                <a:solidFill>
                  <a:schemeClr val="dk2"/>
                </a:solidFill>
              </a:rPr>
              <a:t>この</a:t>
            </a:r>
            <a:r>
              <a:rPr lang="ja" sz="1100" b="1" dirty="0">
                <a:solidFill>
                  <a:srgbClr val="FF0000"/>
                </a:solidFill>
              </a:rPr>
              <a:t>◯</a:t>
            </a:r>
            <a:r>
              <a:rPr lang="ja" sz="1100" b="1" dirty="0">
                <a:solidFill>
                  <a:schemeClr val="dk2"/>
                </a:solidFill>
              </a:rPr>
              <a:t>を該当する方に移動して下さい。</a:t>
            </a:r>
            <a:endParaRPr sz="1100" b="1" dirty="0">
              <a:solidFill>
                <a:schemeClr val="dk1"/>
              </a:solidFill>
              <a:latin typeface="MS Mincho"/>
              <a:ea typeface="MS Mincho"/>
              <a:cs typeface="MS Mincho"/>
              <a:sym typeface="MS Mincho"/>
            </a:endParaRPr>
          </a:p>
        </p:txBody>
      </p:sp>
      <p:sp>
        <p:nvSpPr>
          <p:cNvPr id="127" name="Google Shape;127;p18"/>
          <p:cNvSpPr/>
          <p:nvPr/>
        </p:nvSpPr>
        <p:spPr>
          <a:xfrm>
            <a:off x="1973625" y="2881913"/>
            <a:ext cx="602400" cy="393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 name="Google Shape;128;p18"/>
          <p:cNvSpPr txBox="1">
            <a:spLocks noGrp="1"/>
          </p:cNvSpPr>
          <p:nvPr>
            <p:ph type="body" idx="1"/>
          </p:nvPr>
        </p:nvSpPr>
        <p:spPr>
          <a:xfrm>
            <a:off x="288800" y="3635050"/>
            <a:ext cx="8444100" cy="1298100"/>
          </a:xfrm>
          <a:prstGeom prst="rect">
            <a:avLst/>
          </a:prstGeom>
          <a:ln w="9525" cap="flat" cmpd="sng">
            <a:solidFill>
              <a:srgbClr val="6AA84F"/>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200" b="1" dirty="0">
              <a:solidFill>
                <a:schemeClr val="dk1"/>
              </a:solidFill>
            </a:endParaRPr>
          </a:p>
          <a:p>
            <a:pPr marL="0" lvl="0" indent="0" algn="l" rtl="0">
              <a:lnSpc>
                <a:spcPct val="100000"/>
              </a:lnSpc>
              <a:spcBef>
                <a:spcPts val="1200"/>
              </a:spcBef>
              <a:spcAft>
                <a:spcPts val="0"/>
              </a:spcAft>
              <a:buClr>
                <a:schemeClr val="dk1"/>
              </a:buClr>
              <a:buSzPts val="1100"/>
              <a:buFont typeface="Arial"/>
              <a:buNone/>
            </a:pPr>
            <a:endParaRPr sz="125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300" b="1" dirty="0">
              <a:solidFill>
                <a:schemeClr val="dk1"/>
              </a:solidFill>
              <a:latin typeface="MS Mincho"/>
              <a:ea typeface="MS Mincho"/>
              <a:cs typeface="MS Mincho"/>
              <a:sym typeface="MS Minch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33" name="Google Shape;133;p19"/>
          <p:cNvGrpSpPr/>
          <p:nvPr/>
        </p:nvGrpSpPr>
        <p:grpSpPr>
          <a:xfrm>
            <a:off x="0" y="-11051"/>
            <a:ext cx="9144001" cy="803651"/>
            <a:chOff x="0" y="-11051"/>
            <a:chExt cx="9144001" cy="803651"/>
          </a:xfrm>
        </p:grpSpPr>
        <p:pic>
          <p:nvPicPr>
            <p:cNvPr id="134" name="Google Shape;134;p19"/>
            <p:cNvPicPr preferRelativeResize="0"/>
            <p:nvPr/>
          </p:nvPicPr>
          <p:blipFill>
            <a:blip r:embed="rId3">
              <a:alphaModFix/>
            </a:blip>
            <a:stretch>
              <a:fillRect/>
            </a:stretch>
          </p:blipFill>
          <p:spPr>
            <a:xfrm>
              <a:off x="0" y="-11050"/>
              <a:ext cx="9144001" cy="803650"/>
            </a:xfrm>
            <a:prstGeom prst="rect">
              <a:avLst/>
            </a:prstGeom>
            <a:noFill/>
            <a:ln>
              <a:noFill/>
            </a:ln>
          </p:spPr>
        </p:pic>
        <p:pic>
          <p:nvPicPr>
            <p:cNvPr id="135" name="Google Shape;135;p19" title="guideline_circle-main_B.png.png"/>
            <p:cNvPicPr preferRelativeResize="0"/>
            <p:nvPr/>
          </p:nvPicPr>
          <p:blipFill>
            <a:blip r:embed="rId4">
              <a:alphaModFix/>
            </a:blip>
            <a:stretch>
              <a:fillRect/>
            </a:stretch>
          </p:blipFill>
          <p:spPr>
            <a:xfrm>
              <a:off x="8154464" y="-11051"/>
              <a:ext cx="792574" cy="792599"/>
            </a:xfrm>
            <a:prstGeom prst="rect">
              <a:avLst/>
            </a:prstGeom>
            <a:noFill/>
            <a:ln>
              <a:noFill/>
            </a:ln>
          </p:spPr>
        </p:pic>
        <p:pic>
          <p:nvPicPr>
            <p:cNvPr id="136" name="Google Shape;136;p19"/>
            <p:cNvPicPr preferRelativeResize="0"/>
            <p:nvPr/>
          </p:nvPicPr>
          <p:blipFill>
            <a:blip r:embed="rId5">
              <a:alphaModFix/>
            </a:blip>
            <a:stretch>
              <a:fillRect/>
            </a:stretch>
          </p:blipFill>
          <p:spPr>
            <a:xfrm>
              <a:off x="8319437" y="300526"/>
              <a:ext cx="462626" cy="169425"/>
            </a:xfrm>
            <a:prstGeom prst="rect">
              <a:avLst/>
            </a:prstGeom>
            <a:noFill/>
            <a:ln>
              <a:noFill/>
            </a:ln>
          </p:spPr>
        </p:pic>
      </p:grpSp>
      <p:sp>
        <p:nvSpPr>
          <p:cNvPr id="137" name="Google Shape;137;p19"/>
          <p:cNvSpPr txBox="1">
            <a:spLocks noGrp="1"/>
          </p:cNvSpPr>
          <p:nvPr>
            <p:ph type="title"/>
          </p:nvPr>
        </p:nvSpPr>
        <p:spPr>
          <a:xfrm>
            <a:off x="141775" y="234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solidFill>
                  <a:srgbClr val="0B5394"/>
                </a:solidFill>
              </a:rPr>
              <a:t>ビジネスプランの収支計画</a:t>
            </a:r>
            <a:endParaRPr b="1">
              <a:solidFill>
                <a:srgbClr val="0B5394"/>
              </a:solidFill>
            </a:endParaRPr>
          </a:p>
        </p:txBody>
      </p:sp>
      <p:graphicFrame>
        <p:nvGraphicFramePr>
          <p:cNvPr id="138" name="Google Shape;138;p19"/>
          <p:cNvGraphicFramePr/>
          <p:nvPr/>
        </p:nvGraphicFramePr>
        <p:xfrm>
          <a:off x="311688" y="1167500"/>
          <a:ext cx="8528325" cy="1623185"/>
        </p:xfrm>
        <a:graphic>
          <a:graphicData uri="http://schemas.openxmlformats.org/drawingml/2006/table">
            <a:tbl>
              <a:tblPr bandRow="1">
                <a:noFill/>
                <a:tableStyleId>{6E3E9E04-ADA0-4968-9A1C-20B88459D200}</a:tableStyleId>
              </a:tblPr>
              <a:tblGrid>
                <a:gridCol w="1668125">
                  <a:extLst>
                    <a:ext uri="{9D8B030D-6E8A-4147-A177-3AD203B41FA5}">
                      <a16:colId xmlns:a16="http://schemas.microsoft.com/office/drawing/2014/main" val="20000"/>
                    </a:ext>
                  </a:extLst>
                </a:gridCol>
                <a:gridCol w="788850">
                  <a:extLst>
                    <a:ext uri="{9D8B030D-6E8A-4147-A177-3AD203B41FA5}">
                      <a16:colId xmlns:a16="http://schemas.microsoft.com/office/drawing/2014/main" val="20001"/>
                    </a:ext>
                  </a:extLst>
                </a:gridCol>
                <a:gridCol w="822950">
                  <a:extLst>
                    <a:ext uri="{9D8B030D-6E8A-4147-A177-3AD203B41FA5}">
                      <a16:colId xmlns:a16="http://schemas.microsoft.com/office/drawing/2014/main" val="20002"/>
                    </a:ext>
                  </a:extLst>
                </a:gridCol>
                <a:gridCol w="878400">
                  <a:extLst>
                    <a:ext uri="{9D8B030D-6E8A-4147-A177-3AD203B41FA5}">
                      <a16:colId xmlns:a16="http://schemas.microsoft.com/office/drawing/2014/main" val="20003"/>
                    </a:ext>
                  </a:extLst>
                </a:gridCol>
                <a:gridCol w="811775">
                  <a:extLst>
                    <a:ext uri="{9D8B030D-6E8A-4147-A177-3AD203B41FA5}">
                      <a16:colId xmlns:a16="http://schemas.microsoft.com/office/drawing/2014/main" val="20004"/>
                    </a:ext>
                  </a:extLst>
                </a:gridCol>
                <a:gridCol w="889575">
                  <a:extLst>
                    <a:ext uri="{9D8B030D-6E8A-4147-A177-3AD203B41FA5}">
                      <a16:colId xmlns:a16="http://schemas.microsoft.com/office/drawing/2014/main" val="20005"/>
                    </a:ext>
                  </a:extLst>
                </a:gridCol>
                <a:gridCol w="878450">
                  <a:extLst>
                    <a:ext uri="{9D8B030D-6E8A-4147-A177-3AD203B41FA5}">
                      <a16:colId xmlns:a16="http://schemas.microsoft.com/office/drawing/2014/main" val="20006"/>
                    </a:ext>
                  </a:extLst>
                </a:gridCol>
                <a:gridCol w="889525">
                  <a:extLst>
                    <a:ext uri="{9D8B030D-6E8A-4147-A177-3AD203B41FA5}">
                      <a16:colId xmlns:a16="http://schemas.microsoft.com/office/drawing/2014/main" val="20007"/>
                    </a:ext>
                  </a:extLst>
                </a:gridCol>
                <a:gridCol w="900675">
                  <a:extLst>
                    <a:ext uri="{9D8B030D-6E8A-4147-A177-3AD203B41FA5}">
                      <a16:colId xmlns:a16="http://schemas.microsoft.com/office/drawing/2014/main" val="20008"/>
                    </a:ext>
                  </a:extLst>
                </a:gridCol>
              </a:tblGrid>
              <a:tr h="0">
                <a:tc>
                  <a:txBody>
                    <a:bodyPr/>
                    <a:lstStyle/>
                    <a:p>
                      <a:pPr marL="0" lvl="0" indent="0" algn="l" rtl="0">
                        <a:spcBef>
                          <a:spcPts val="0"/>
                        </a:spcBef>
                        <a:spcAft>
                          <a:spcPts val="0"/>
                        </a:spcAft>
                        <a:buNone/>
                      </a:pPr>
                      <a:endParaRPr sz="11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１年目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２年目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３年目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４年目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５年目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６年目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７年目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８年目</a:t>
                      </a:r>
                      <a:endParaRPr sz="800">
                        <a:latin typeface="MS Mincho"/>
                        <a:ea typeface="MS Mincho"/>
                        <a:cs typeface="MS Mincho"/>
                        <a:sym typeface="MS Mincho"/>
                      </a:endParaRPr>
                    </a:p>
                  </a:txBody>
                  <a:tcPr marL="68575" marR="68575" marT="0" marB="0">
                    <a:solidFill>
                      <a:schemeClr val="lt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令和8年度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令和9年度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令和10年度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令和11年度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令和12年度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令和13年度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令和14年度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令和15年度</a:t>
                      </a:r>
                      <a:endParaRPr sz="800">
                        <a:latin typeface="MS Mincho"/>
                        <a:ea typeface="MS Mincho"/>
                        <a:cs typeface="MS Mincho"/>
                        <a:sym typeface="MS Mincho"/>
                      </a:endParaRPr>
                    </a:p>
                  </a:txBody>
                  <a:tcPr marL="68575" marR="68575" marT="0" marB="0">
                    <a:solidFill>
                      <a:srgbClr val="D9EAD3"/>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ja" sz="800">
                          <a:latin typeface="MS Mincho"/>
                          <a:ea typeface="MS Mincho"/>
                          <a:cs typeface="MS Mincho"/>
                          <a:sym typeface="MS Mincho"/>
                        </a:rPr>
                        <a:t>ア　売上</a:t>
                      </a:r>
                      <a:endParaRPr sz="800">
                        <a:latin typeface="MS Mincho"/>
                        <a:ea typeface="MS Mincho"/>
                        <a:cs typeface="MS Mincho"/>
                        <a:sym typeface="MS Mincho"/>
                      </a:endParaRPr>
                    </a:p>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extLst>
                  <a:ext uri="{0D108BD9-81ED-4DB2-BD59-A6C34878D82A}">
                    <a16:rowId xmlns:a16="http://schemas.microsoft.com/office/drawing/2014/main" val="10002"/>
                  </a:ext>
                </a:extLst>
              </a:tr>
              <a:tr h="264075">
                <a:tc>
                  <a:txBody>
                    <a:bodyPr/>
                    <a:lstStyle/>
                    <a:p>
                      <a:pPr marL="0" lvl="0" indent="0" algn="l" rtl="0">
                        <a:spcBef>
                          <a:spcPts val="0"/>
                        </a:spcBef>
                        <a:spcAft>
                          <a:spcPts val="0"/>
                        </a:spcAft>
                        <a:buNone/>
                      </a:pPr>
                      <a:r>
                        <a:rPr lang="ja" sz="800">
                          <a:latin typeface="MS Mincho"/>
                          <a:ea typeface="MS Mincho"/>
                          <a:cs typeface="MS Mincho"/>
                          <a:sym typeface="MS Mincho"/>
                        </a:rPr>
                        <a:t>イ　売上原価</a:t>
                      </a:r>
                      <a:endParaRPr sz="800">
                        <a:latin typeface="MS Mincho"/>
                        <a:ea typeface="MS Mincho"/>
                        <a:cs typeface="MS Mincho"/>
                        <a:sym typeface="MS Mincho"/>
                      </a:endParaRPr>
                    </a:p>
                    <a:p>
                      <a:pPr marL="0" lvl="0" indent="0" algn="l" rtl="0">
                        <a:spcBef>
                          <a:spcPts val="0"/>
                        </a:spcBef>
                        <a:spcAft>
                          <a:spcPts val="0"/>
                        </a:spcAft>
                        <a:buNone/>
                      </a:pPr>
                      <a:endParaRPr sz="8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extLst>
                  <a:ext uri="{0D108BD9-81ED-4DB2-BD59-A6C34878D82A}">
                    <a16:rowId xmlns:a16="http://schemas.microsoft.com/office/drawing/2014/main" val="10003"/>
                  </a:ext>
                </a:extLst>
              </a:tr>
              <a:tr h="231350">
                <a:tc>
                  <a:txBody>
                    <a:bodyPr/>
                    <a:lstStyle/>
                    <a:p>
                      <a:pPr marL="0" lvl="0" indent="0" algn="l" rtl="0">
                        <a:spcBef>
                          <a:spcPts val="0"/>
                        </a:spcBef>
                        <a:spcAft>
                          <a:spcPts val="0"/>
                        </a:spcAft>
                        <a:buNone/>
                      </a:pPr>
                      <a:r>
                        <a:rPr lang="ja" sz="800">
                          <a:latin typeface="MS Mincho"/>
                          <a:ea typeface="MS Mincho"/>
                          <a:cs typeface="MS Mincho"/>
                          <a:sym typeface="MS Mincho"/>
                        </a:rPr>
                        <a:t>ウ　売上総利益（ア－イ）</a:t>
                      </a:r>
                      <a:endParaRPr sz="8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extLst>
                  <a:ext uri="{0D108BD9-81ED-4DB2-BD59-A6C34878D82A}">
                    <a16:rowId xmlns:a16="http://schemas.microsoft.com/office/drawing/2014/main" val="10004"/>
                  </a:ext>
                </a:extLst>
              </a:tr>
              <a:tr h="227825">
                <a:tc>
                  <a:txBody>
                    <a:bodyPr/>
                    <a:lstStyle/>
                    <a:p>
                      <a:pPr marL="0" lvl="0" indent="0" algn="l" rtl="0">
                        <a:spcBef>
                          <a:spcPts val="0"/>
                        </a:spcBef>
                        <a:spcAft>
                          <a:spcPts val="0"/>
                        </a:spcAft>
                        <a:buNone/>
                      </a:pPr>
                      <a:r>
                        <a:rPr lang="ja" sz="800">
                          <a:latin typeface="MS Mincho"/>
                          <a:ea typeface="MS Mincho"/>
                          <a:cs typeface="MS Mincho"/>
                          <a:sym typeface="MS Mincho"/>
                        </a:rPr>
                        <a:t>エ 営業費用</a:t>
                      </a:r>
                      <a:endParaRPr sz="800">
                        <a:latin typeface="MS Mincho"/>
                        <a:ea typeface="MS Mincho"/>
                        <a:cs typeface="MS Mincho"/>
                        <a:sym typeface="MS Mincho"/>
                      </a:endParaRPr>
                    </a:p>
                    <a:p>
                      <a:pPr marL="0" lvl="0" indent="0" algn="l" rtl="0">
                        <a:spcBef>
                          <a:spcPts val="0"/>
                        </a:spcBef>
                        <a:spcAft>
                          <a:spcPts val="0"/>
                        </a:spcAft>
                        <a:buNone/>
                      </a:pPr>
                      <a:endParaRPr sz="8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dirty="0">
                        <a:latin typeface="MS Mincho"/>
                        <a:ea typeface="MS Mincho"/>
                        <a:cs typeface="MS Mincho"/>
                        <a:sym typeface="MS Mincho"/>
                      </a:endParaRPr>
                    </a:p>
                  </a:txBody>
                  <a:tcPr marL="68575" marR="68575" marT="0" marB="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ja" sz="800">
                          <a:latin typeface="MS Mincho"/>
                          <a:ea typeface="MS Mincho"/>
                          <a:cs typeface="MS Mincho"/>
                          <a:sym typeface="MS Mincho"/>
                        </a:rPr>
                        <a:t>オ 営業利益</a:t>
                      </a:r>
                      <a:endParaRPr sz="800">
                        <a:latin typeface="MS Mincho"/>
                        <a:ea typeface="MS Mincho"/>
                        <a:cs typeface="MS Mincho"/>
                        <a:sym typeface="MS Mincho"/>
                      </a:endParaRPr>
                    </a:p>
                    <a:p>
                      <a:pPr marL="0" lvl="0" indent="0" algn="l" rtl="0">
                        <a:spcBef>
                          <a:spcPts val="0"/>
                        </a:spcBef>
                        <a:spcAft>
                          <a:spcPts val="0"/>
                        </a:spcAft>
                        <a:buNone/>
                      </a:pPr>
                      <a:endParaRPr sz="8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dirty="0">
                        <a:latin typeface="MS Mincho"/>
                        <a:ea typeface="MS Mincho"/>
                        <a:cs typeface="MS Mincho"/>
                        <a:sym typeface="MS Mincho"/>
                      </a:endParaRPr>
                    </a:p>
                  </a:txBody>
                  <a:tcPr marL="68575" marR="68575" marT="0" marB="0"/>
                </a:tc>
                <a:extLst>
                  <a:ext uri="{0D108BD9-81ED-4DB2-BD59-A6C34878D82A}">
                    <a16:rowId xmlns:a16="http://schemas.microsoft.com/office/drawing/2014/main" val="10006"/>
                  </a:ext>
                </a:extLst>
              </a:tr>
            </a:tbl>
          </a:graphicData>
        </a:graphic>
      </p:graphicFrame>
      <p:sp>
        <p:nvSpPr>
          <p:cNvPr id="139" name="Google Shape;139;p19"/>
          <p:cNvSpPr txBox="1">
            <a:spLocks noGrp="1"/>
          </p:cNvSpPr>
          <p:nvPr>
            <p:ph type="body" idx="1"/>
          </p:nvPr>
        </p:nvSpPr>
        <p:spPr>
          <a:xfrm>
            <a:off x="311700" y="2919725"/>
            <a:ext cx="8520600" cy="9597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ja" sz="1100">
                <a:solidFill>
                  <a:schemeClr val="dk1"/>
                </a:solidFill>
                <a:latin typeface="MS Mincho"/>
                <a:ea typeface="MS Mincho"/>
                <a:cs typeface="MS Mincho"/>
                <a:sym typeface="MS Mincho"/>
              </a:rPr>
              <a:t>ア～オの数値の算出の考え方（単価や数量など具体的に記載）</a:t>
            </a:r>
            <a:endParaRPr sz="1100">
              <a:solidFill>
                <a:schemeClr val="dk1"/>
              </a:solidFill>
              <a:latin typeface="MS Mincho"/>
              <a:ea typeface="MS Mincho"/>
              <a:cs typeface="MS Mincho"/>
              <a:sym typeface="MS Mincho"/>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latin typeface="MS Mincho"/>
              <a:ea typeface="MS Mincho"/>
              <a:cs typeface="MS Mincho"/>
              <a:sym typeface="MS Mincho"/>
            </a:endParaRPr>
          </a:p>
        </p:txBody>
      </p:sp>
      <p:sp>
        <p:nvSpPr>
          <p:cNvPr id="140" name="Google Shape;140;p19"/>
          <p:cNvSpPr txBox="1">
            <a:spLocks noGrp="1"/>
          </p:cNvSpPr>
          <p:nvPr>
            <p:ph type="body" idx="1"/>
          </p:nvPr>
        </p:nvSpPr>
        <p:spPr>
          <a:xfrm>
            <a:off x="319425" y="3955350"/>
            <a:ext cx="8520600" cy="9597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ja" sz="1100">
                <a:solidFill>
                  <a:schemeClr val="dk1"/>
                </a:solidFill>
                <a:latin typeface="MS Mincho"/>
                <a:ea typeface="MS Mincho"/>
                <a:cs typeface="MS Mincho"/>
                <a:sym typeface="MS Mincho"/>
              </a:rPr>
              <a:t>資金の調達方法</a:t>
            </a:r>
            <a:endParaRPr sz="1100">
              <a:solidFill>
                <a:schemeClr val="dk1"/>
              </a:solidFill>
              <a:latin typeface="MS Mincho"/>
              <a:ea typeface="MS Mincho"/>
              <a:cs typeface="MS Mincho"/>
              <a:sym typeface="MS Mincho"/>
            </a:endParaRPr>
          </a:p>
          <a:p>
            <a:pPr marL="0" lvl="0" indent="0" algn="l" rtl="0">
              <a:lnSpc>
                <a:spcPct val="100000"/>
              </a:lnSpc>
              <a:spcBef>
                <a:spcPts val="0"/>
              </a:spcBef>
              <a:spcAft>
                <a:spcPts val="0"/>
              </a:spcAft>
              <a:buNone/>
            </a:pPr>
            <a:endParaRPr sz="1100">
              <a:solidFill>
                <a:schemeClr val="dk1"/>
              </a:solidFill>
              <a:latin typeface="MS Mincho"/>
              <a:ea typeface="MS Mincho"/>
              <a:cs typeface="MS Mincho"/>
              <a:sym typeface="MS Mincho"/>
            </a:endParaRPr>
          </a:p>
        </p:txBody>
      </p:sp>
      <p:sp>
        <p:nvSpPr>
          <p:cNvPr id="141" name="Google Shape;141;p19"/>
          <p:cNvSpPr txBox="1"/>
          <p:nvPr/>
        </p:nvSpPr>
        <p:spPr>
          <a:xfrm>
            <a:off x="204175" y="806763"/>
            <a:ext cx="8635838" cy="35400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ja-JP" altLang="en-US" sz="1100" b="1">
                <a:solidFill>
                  <a:schemeClr val="dk1"/>
                </a:solidFill>
                <a:latin typeface="+mn-lt"/>
                <a:ea typeface="MS Mincho"/>
                <a:cs typeface="Arial" panose="020B0604020202020204" pitchFamily="34" charset="0"/>
                <a:sym typeface="MS Mincho"/>
              </a:rPr>
              <a:t>■収支や商品・サービス等の利用者についての計画（見込み）、応募時点での調整状況について記入してください。（単位：千円）</a:t>
            </a:r>
            <a:endParaRPr sz="1100" b="1" dirty="0">
              <a:solidFill>
                <a:schemeClr val="dk1"/>
              </a:solidFill>
              <a:latin typeface="+mn-lt"/>
              <a:ea typeface="MS Mincho"/>
              <a:cs typeface="Arial" panose="020B0604020202020204" pitchFamily="34" charset="0"/>
              <a:sym typeface="MS Mincho"/>
            </a:endParaRPr>
          </a:p>
        </p:txBody>
      </p:sp>
      <p:sp>
        <p:nvSpPr>
          <p:cNvPr id="142" name="Google Shape;14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0"/>
          <p:cNvGrpSpPr/>
          <p:nvPr/>
        </p:nvGrpSpPr>
        <p:grpSpPr>
          <a:xfrm>
            <a:off x="0" y="-11051"/>
            <a:ext cx="9144001" cy="803651"/>
            <a:chOff x="0" y="-11051"/>
            <a:chExt cx="9144001" cy="803651"/>
          </a:xfrm>
        </p:grpSpPr>
        <p:pic>
          <p:nvPicPr>
            <p:cNvPr id="148" name="Google Shape;148;p20"/>
            <p:cNvPicPr preferRelativeResize="0"/>
            <p:nvPr/>
          </p:nvPicPr>
          <p:blipFill>
            <a:blip r:embed="rId3">
              <a:alphaModFix/>
            </a:blip>
            <a:stretch>
              <a:fillRect/>
            </a:stretch>
          </p:blipFill>
          <p:spPr>
            <a:xfrm>
              <a:off x="0" y="-11050"/>
              <a:ext cx="9144001" cy="803650"/>
            </a:xfrm>
            <a:prstGeom prst="rect">
              <a:avLst/>
            </a:prstGeom>
            <a:noFill/>
            <a:ln>
              <a:noFill/>
            </a:ln>
          </p:spPr>
        </p:pic>
        <p:pic>
          <p:nvPicPr>
            <p:cNvPr id="149" name="Google Shape;149;p20" title="guideline_circle-main_B.png.png"/>
            <p:cNvPicPr preferRelativeResize="0"/>
            <p:nvPr/>
          </p:nvPicPr>
          <p:blipFill>
            <a:blip r:embed="rId4">
              <a:alphaModFix/>
            </a:blip>
            <a:stretch>
              <a:fillRect/>
            </a:stretch>
          </p:blipFill>
          <p:spPr>
            <a:xfrm>
              <a:off x="8154464" y="-11051"/>
              <a:ext cx="792574" cy="792599"/>
            </a:xfrm>
            <a:prstGeom prst="rect">
              <a:avLst/>
            </a:prstGeom>
            <a:noFill/>
            <a:ln>
              <a:noFill/>
            </a:ln>
          </p:spPr>
        </p:pic>
        <p:pic>
          <p:nvPicPr>
            <p:cNvPr id="150" name="Google Shape;150;p20"/>
            <p:cNvPicPr preferRelativeResize="0"/>
            <p:nvPr/>
          </p:nvPicPr>
          <p:blipFill>
            <a:blip r:embed="rId5">
              <a:alphaModFix/>
            </a:blip>
            <a:stretch>
              <a:fillRect/>
            </a:stretch>
          </p:blipFill>
          <p:spPr>
            <a:xfrm>
              <a:off x="8319437" y="300526"/>
              <a:ext cx="462626" cy="169425"/>
            </a:xfrm>
            <a:prstGeom prst="rect">
              <a:avLst/>
            </a:prstGeom>
            <a:noFill/>
            <a:ln>
              <a:noFill/>
            </a:ln>
          </p:spPr>
        </p:pic>
      </p:grpSp>
      <p:sp>
        <p:nvSpPr>
          <p:cNvPr id="151" name="Google Shape;151;p20"/>
          <p:cNvSpPr txBox="1">
            <a:spLocks noGrp="1"/>
          </p:cNvSpPr>
          <p:nvPr>
            <p:ph type="title"/>
          </p:nvPr>
        </p:nvSpPr>
        <p:spPr>
          <a:xfrm>
            <a:off x="141775" y="234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solidFill>
                  <a:srgbClr val="0B5394"/>
                </a:solidFill>
              </a:rPr>
              <a:t>ビジネスプランの実施スケジュール</a:t>
            </a:r>
            <a:endParaRPr b="1">
              <a:solidFill>
                <a:srgbClr val="0B5394"/>
              </a:solidFill>
            </a:endParaRPr>
          </a:p>
        </p:txBody>
      </p:sp>
      <p:graphicFrame>
        <p:nvGraphicFramePr>
          <p:cNvPr id="152" name="Google Shape;152;p20"/>
          <p:cNvGraphicFramePr/>
          <p:nvPr/>
        </p:nvGraphicFramePr>
        <p:xfrm>
          <a:off x="171713" y="1971625"/>
          <a:ext cx="8800550" cy="2080900"/>
        </p:xfrm>
        <a:graphic>
          <a:graphicData uri="http://schemas.openxmlformats.org/drawingml/2006/table">
            <a:tbl>
              <a:tblPr bandRow="1">
                <a:noFill/>
                <a:tableStyleId>{6E3E9E04-ADA0-4968-9A1C-20B88459D200}</a:tableStyleId>
              </a:tblPr>
              <a:tblGrid>
                <a:gridCol w="3032600">
                  <a:extLst>
                    <a:ext uri="{9D8B030D-6E8A-4147-A177-3AD203B41FA5}">
                      <a16:colId xmlns:a16="http://schemas.microsoft.com/office/drawing/2014/main" val="20000"/>
                    </a:ext>
                  </a:extLst>
                </a:gridCol>
                <a:gridCol w="726625">
                  <a:extLst>
                    <a:ext uri="{9D8B030D-6E8A-4147-A177-3AD203B41FA5}">
                      <a16:colId xmlns:a16="http://schemas.microsoft.com/office/drawing/2014/main" val="20001"/>
                    </a:ext>
                  </a:extLst>
                </a:gridCol>
                <a:gridCol w="671800">
                  <a:extLst>
                    <a:ext uri="{9D8B030D-6E8A-4147-A177-3AD203B41FA5}">
                      <a16:colId xmlns:a16="http://schemas.microsoft.com/office/drawing/2014/main" val="20002"/>
                    </a:ext>
                  </a:extLst>
                </a:gridCol>
                <a:gridCol w="688250">
                  <a:extLst>
                    <a:ext uri="{9D8B030D-6E8A-4147-A177-3AD203B41FA5}">
                      <a16:colId xmlns:a16="http://schemas.microsoft.com/office/drawing/2014/main" val="20003"/>
                    </a:ext>
                  </a:extLst>
                </a:gridCol>
                <a:gridCol w="731275">
                  <a:extLst>
                    <a:ext uri="{9D8B030D-6E8A-4147-A177-3AD203B41FA5}">
                      <a16:colId xmlns:a16="http://schemas.microsoft.com/office/drawing/2014/main" val="20004"/>
                    </a:ext>
                  </a:extLst>
                </a:gridCol>
                <a:gridCol w="753900">
                  <a:extLst>
                    <a:ext uri="{9D8B030D-6E8A-4147-A177-3AD203B41FA5}">
                      <a16:colId xmlns:a16="http://schemas.microsoft.com/office/drawing/2014/main" val="20005"/>
                    </a:ext>
                  </a:extLst>
                </a:gridCol>
                <a:gridCol w="680050">
                  <a:extLst>
                    <a:ext uri="{9D8B030D-6E8A-4147-A177-3AD203B41FA5}">
                      <a16:colId xmlns:a16="http://schemas.microsoft.com/office/drawing/2014/main" val="20006"/>
                    </a:ext>
                  </a:extLst>
                </a:gridCol>
                <a:gridCol w="723100">
                  <a:extLst>
                    <a:ext uri="{9D8B030D-6E8A-4147-A177-3AD203B41FA5}">
                      <a16:colId xmlns:a16="http://schemas.microsoft.com/office/drawing/2014/main" val="20007"/>
                    </a:ext>
                  </a:extLst>
                </a:gridCol>
                <a:gridCol w="792950">
                  <a:extLst>
                    <a:ext uri="{9D8B030D-6E8A-4147-A177-3AD203B41FA5}">
                      <a16:colId xmlns:a16="http://schemas.microsoft.com/office/drawing/2014/main" val="20008"/>
                    </a:ext>
                  </a:extLst>
                </a:gridCol>
              </a:tblGrid>
              <a:tr h="0">
                <a:tc>
                  <a:txBody>
                    <a:bodyPr/>
                    <a:lstStyle/>
                    <a:p>
                      <a:pPr marL="0" lvl="0" indent="0" algn="l" rtl="0">
                        <a:spcBef>
                          <a:spcPts val="0"/>
                        </a:spcBef>
                        <a:spcAft>
                          <a:spcPts val="0"/>
                        </a:spcAft>
                        <a:buNone/>
                      </a:pPr>
                      <a:endParaRPr sz="11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１年目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２年目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３年目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４年目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５年目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６年目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７年目</a:t>
                      </a:r>
                      <a:endParaRPr sz="800">
                        <a:latin typeface="MS Mincho"/>
                        <a:ea typeface="MS Mincho"/>
                        <a:cs typeface="MS Mincho"/>
                        <a:sym typeface="MS Mincho"/>
                      </a:endParaRPr>
                    </a:p>
                  </a:txBody>
                  <a:tcPr marL="68575" marR="68575" marT="0" marB="0">
                    <a:solidFill>
                      <a:schemeClr val="lt2"/>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受賞後</a:t>
                      </a:r>
                      <a:endParaRPr sz="800">
                        <a:latin typeface="MS Mincho"/>
                        <a:ea typeface="MS Mincho"/>
                        <a:cs typeface="MS Mincho"/>
                        <a:sym typeface="MS Mincho"/>
                      </a:endParaRPr>
                    </a:p>
                    <a:p>
                      <a:pPr marL="0" lvl="0" indent="0" algn="ctr" rtl="0">
                        <a:spcBef>
                          <a:spcPts val="0"/>
                        </a:spcBef>
                        <a:spcAft>
                          <a:spcPts val="0"/>
                        </a:spcAft>
                        <a:buNone/>
                      </a:pPr>
                      <a:r>
                        <a:rPr lang="ja" sz="800">
                          <a:latin typeface="MS Mincho"/>
                          <a:ea typeface="MS Mincho"/>
                          <a:cs typeface="MS Mincho"/>
                          <a:sym typeface="MS Mincho"/>
                        </a:rPr>
                        <a:t>８年目</a:t>
                      </a:r>
                      <a:endParaRPr sz="800">
                        <a:latin typeface="MS Mincho"/>
                        <a:ea typeface="MS Mincho"/>
                        <a:cs typeface="MS Mincho"/>
                        <a:sym typeface="MS Mincho"/>
                      </a:endParaRPr>
                    </a:p>
                  </a:txBody>
                  <a:tcPr marL="68575" marR="68575" marT="0" marB="0">
                    <a:solidFill>
                      <a:schemeClr val="lt2"/>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ja" sz="900">
                          <a:latin typeface="MS Mincho"/>
                          <a:ea typeface="MS Mincho"/>
                          <a:cs typeface="MS Mincho"/>
                          <a:sym typeface="MS Mincho"/>
                        </a:rPr>
                        <a:t>実施項目</a:t>
                      </a:r>
                      <a:endParaRPr sz="9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令和７年度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令和８年度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令和９年度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令和10年度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令和11年度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令和12年度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令和13年度</a:t>
                      </a:r>
                      <a:endParaRPr sz="800">
                        <a:latin typeface="MS Mincho"/>
                        <a:ea typeface="MS Mincho"/>
                        <a:cs typeface="MS Mincho"/>
                        <a:sym typeface="MS Mincho"/>
                      </a:endParaRPr>
                    </a:p>
                  </a:txBody>
                  <a:tcPr marL="68575" marR="68575" marT="0" marB="0">
                    <a:solidFill>
                      <a:srgbClr val="D9EAD3"/>
                    </a:solidFill>
                  </a:tcPr>
                </a:tc>
                <a:tc>
                  <a:txBody>
                    <a:bodyPr/>
                    <a:lstStyle/>
                    <a:p>
                      <a:pPr marL="0" lvl="0" indent="0" algn="ctr" rtl="0">
                        <a:spcBef>
                          <a:spcPts val="0"/>
                        </a:spcBef>
                        <a:spcAft>
                          <a:spcPts val="0"/>
                        </a:spcAft>
                        <a:buNone/>
                      </a:pPr>
                      <a:r>
                        <a:rPr lang="ja" sz="800">
                          <a:latin typeface="MS Mincho"/>
                          <a:ea typeface="MS Mincho"/>
                          <a:cs typeface="MS Mincho"/>
                          <a:sym typeface="MS Mincho"/>
                        </a:rPr>
                        <a:t>令和14年度</a:t>
                      </a:r>
                      <a:endParaRPr sz="800">
                        <a:latin typeface="MS Mincho"/>
                        <a:ea typeface="MS Mincho"/>
                        <a:cs typeface="MS Mincho"/>
                        <a:sym typeface="MS Mincho"/>
                      </a:endParaRPr>
                    </a:p>
                  </a:txBody>
                  <a:tcPr marL="68575" marR="68575" marT="0" marB="0">
                    <a:solidFill>
                      <a:srgbClr val="D9EAD3"/>
                    </a:solidFill>
                  </a:tcPr>
                </a:tc>
                <a:extLst>
                  <a:ext uri="{0D108BD9-81ED-4DB2-BD59-A6C34878D82A}">
                    <a16:rowId xmlns:a16="http://schemas.microsoft.com/office/drawing/2014/main" val="10001"/>
                  </a:ext>
                </a:extLst>
              </a:tr>
              <a:tr h="172300">
                <a:tc>
                  <a:txBody>
                    <a:bodyPr/>
                    <a:lstStyle/>
                    <a:p>
                      <a:pPr marL="0" lvl="0" indent="0" algn="l" rtl="0">
                        <a:spcBef>
                          <a:spcPts val="0"/>
                        </a:spcBef>
                        <a:spcAft>
                          <a:spcPts val="0"/>
                        </a:spcAft>
                        <a:buNone/>
                      </a:pPr>
                      <a:endParaRPr sz="1000"/>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extLst>
                  <a:ext uri="{0D108BD9-81ED-4DB2-BD59-A6C34878D82A}">
                    <a16:rowId xmlns:a16="http://schemas.microsoft.com/office/drawing/2014/main" val="10002"/>
                  </a:ext>
                </a:extLst>
              </a:tr>
              <a:tr h="198375">
                <a:tc>
                  <a:txBody>
                    <a:bodyPr/>
                    <a:lstStyle/>
                    <a:p>
                      <a:pPr marL="0" lvl="0" indent="0" algn="l" rtl="0">
                        <a:spcBef>
                          <a:spcPts val="0"/>
                        </a:spcBef>
                        <a:spcAft>
                          <a:spcPts val="0"/>
                        </a:spcAft>
                        <a:buNone/>
                      </a:pPr>
                      <a:endParaRPr sz="1000"/>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extLst>
                  <a:ext uri="{0D108BD9-81ED-4DB2-BD59-A6C34878D82A}">
                    <a16:rowId xmlns:a16="http://schemas.microsoft.com/office/drawing/2014/main" val="10003"/>
                  </a:ext>
                </a:extLst>
              </a:tr>
              <a:tr h="188325">
                <a:tc>
                  <a:txBody>
                    <a:bodyPr/>
                    <a:lstStyle/>
                    <a:p>
                      <a:pPr marL="0" lvl="0" indent="0" algn="l" rtl="0">
                        <a:spcBef>
                          <a:spcPts val="0"/>
                        </a:spcBef>
                        <a:spcAft>
                          <a:spcPts val="0"/>
                        </a:spcAft>
                        <a:buNone/>
                      </a:pPr>
                      <a:endParaRPr sz="1000"/>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extLst>
                  <a:ext uri="{0D108BD9-81ED-4DB2-BD59-A6C34878D82A}">
                    <a16:rowId xmlns:a16="http://schemas.microsoft.com/office/drawing/2014/main" val="10004"/>
                  </a:ext>
                </a:extLst>
              </a:tr>
              <a:tr h="173775">
                <a:tc>
                  <a:txBody>
                    <a:bodyPr/>
                    <a:lstStyle/>
                    <a:p>
                      <a:pPr marL="0" lvl="0" indent="0" algn="l" rtl="0">
                        <a:spcBef>
                          <a:spcPts val="0"/>
                        </a:spcBef>
                        <a:spcAft>
                          <a:spcPts val="0"/>
                        </a:spcAft>
                        <a:buNone/>
                      </a:pPr>
                      <a:endParaRPr sz="1000"/>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extLst>
                  <a:ext uri="{0D108BD9-81ED-4DB2-BD59-A6C34878D82A}">
                    <a16:rowId xmlns:a16="http://schemas.microsoft.com/office/drawing/2014/main" val="10005"/>
                  </a:ext>
                </a:extLst>
              </a:tr>
              <a:tr h="193425">
                <a:tc>
                  <a:txBody>
                    <a:bodyPr/>
                    <a:lstStyle/>
                    <a:p>
                      <a:pPr marL="0" lvl="0" indent="0" algn="l" rtl="0">
                        <a:spcBef>
                          <a:spcPts val="0"/>
                        </a:spcBef>
                        <a:spcAft>
                          <a:spcPts val="0"/>
                        </a:spcAft>
                        <a:buNone/>
                      </a:pPr>
                      <a:endParaRPr sz="1000"/>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extLst>
                  <a:ext uri="{0D108BD9-81ED-4DB2-BD59-A6C34878D82A}">
                    <a16:rowId xmlns:a16="http://schemas.microsoft.com/office/drawing/2014/main" val="10006"/>
                  </a:ext>
                </a:extLst>
              </a:tr>
              <a:tr h="193425">
                <a:tc>
                  <a:txBody>
                    <a:bodyPr/>
                    <a:lstStyle/>
                    <a:p>
                      <a:pPr marL="0" lvl="0" indent="0" algn="l" rtl="0">
                        <a:spcBef>
                          <a:spcPts val="0"/>
                        </a:spcBef>
                        <a:spcAft>
                          <a:spcPts val="0"/>
                        </a:spcAft>
                        <a:buNone/>
                      </a:pPr>
                      <a:endParaRPr sz="1000"/>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extLst>
                  <a:ext uri="{0D108BD9-81ED-4DB2-BD59-A6C34878D82A}">
                    <a16:rowId xmlns:a16="http://schemas.microsoft.com/office/drawing/2014/main" val="10007"/>
                  </a:ext>
                </a:extLst>
              </a:tr>
              <a:tr h="193425">
                <a:tc>
                  <a:txBody>
                    <a:bodyPr/>
                    <a:lstStyle/>
                    <a:p>
                      <a:pPr marL="0" lvl="0" indent="0" algn="l" rtl="0">
                        <a:spcBef>
                          <a:spcPts val="0"/>
                        </a:spcBef>
                        <a:spcAft>
                          <a:spcPts val="0"/>
                        </a:spcAft>
                        <a:buNone/>
                      </a:pPr>
                      <a:endParaRPr sz="1000"/>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extLst>
                  <a:ext uri="{0D108BD9-81ED-4DB2-BD59-A6C34878D82A}">
                    <a16:rowId xmlns:a16="http://schemas.microsoft.com/office/drawing/2014/main" val="10008"/>
                  </a:ext>
                </a:extLst>
              </a:tr>
              <a:tr h="193425">
                <a:tc>
                  <a:txBody>
                    <a:bodyPr/>
                    <a:lstStyle/>
                    <a:p>
                      <a:pPr marL="0" lvl="0" indent="0" algn="l" rtl="0">
                        <a:spcBef>
                          <a:spcPts val="0"/>
                        </a:spcBef>
                        <a:spcAft>
                          <a:spcPts val="0"/>
                        </a:spcAft>
                        <a:buNone/>
                      </a:pPr>
                      <a:endParaRPr sz="1000"/>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extLst>
                  <a:ext uri="{0D108BD9-81ED-4DB2-BD59-A6C34878D82A}">
                    <a16:rowId xmlns:a16="http://schemas.microsoft.com/office/drawing/2014/main" val="10009"/>
                  </a:ext>
                </a:extLst>
              </a:tr>
              <a:tr h="193425">
                <a:tc>
                  <a:txBody>
                    <a:bodyPr/>
                    <a:lstStyle/>
                    <a:p>
                      <a:pPr marL="0" lvl="0" indent="0" algn="l" rtl="0">
                        <a:spcBef>
                          <a:spcPts val="0"/>
                        </a:spcBef>
                        <a:spcAft>
                          <a:spcPts val="0"/>
                        </a:spcAft>
                        <a:buNone/>
                      </a:pPr>
                      <a:endParaRPr sz="1000"/>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tc>
                  <a:txBody>
                    <a:bodyPr/>
                    <a:lstStyle/>
                    <a:p>
                      <a:pPr marL="0" lvl="0" indent="0" algn="l" rtl="0">
                        <a:spcBef>
                          <a:spcPts val="0"/>
                        </a:spcBef>
                        <a:spcAft>
                          <a:spcPts val="0"/>
                        </a:spcAft>
                        <a:buNone/>
                      </a:pPr>
                      <a:endParaRPr sz="900">
                        <a:latin typeface="MS Mincho"/>
                        <a:ea typeface="MS Mincho"/>
                        <a:cs typeface="MS Mincho"/>
                        <a:sym typeface="MS Mincho"/>
                      </a:endParaRPr>
                    </a:p>
                  </a:txBody>
                  <a:tcPr marL="68575" marR="68575" marT="0" marB="0"/>
                </a:tc>
                <a:extLst>
                  <a:ext uri="{0D108BD9-81ED-4DB2-BD59-A6C34878D82A}">
                    <a16:rowId xmlns:a16="http://schemas.microsoft.com/office/drawing/2014/main" val="10010"/>
                  </a:ext>
                </a:extLst>
              </a:tr>
            </a:tbl>
          </a:graphicData>
        </a:graphic>
      </p:graphicFrame>
      <p:sp>
        <p:nvSpPr>
          <p:cNvPr id="153" name="Google Shape;153;p20"/>
          <p:cNvSpPr txBox="1"/>
          <p:nvPr/>
        </p:nvSpPr>
        <p:spPr>
          <a:xfrm>
            <a:off x="220650" y="816788"/>
            <a:ext cx="8800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a:solidFill>
                  <a:schemeClr val="dk1"/>
                </a:solidFill>
                <a:latin typeface="MS Mincho"/>
                <a:ea typeface="MS Mincho"/>
                <a:cs typeface="MS Mincho"/>
                <a:sym typeface="MS Mincho"/>
              </a:rPr>
              <a:t>■どの時期にどのような準備・調整を行うのか、計画時期を整理し記入してください。（以下の→を使って示してください）</a:t>
            </a:r>
            <a:endParaRPr sz="1100" b="1">
              <a:solidFill>
                <a:schemeClr val="dk1"/>
              </a:solidFill>
              <a:latin typeface="MS Mincho"/>
              <a:ea typeface="MS Mincho"/>
              <a:cs typeface="MS Mincho"/>
              <a:sym typeface="MS Mincho"/>
            </a:endParaRPr>
          </a:p>
          <a:p>
            <a:pPr marL="0" lvl="0" indent="0" algn="l" rtl="0">
              <a:spcBef>
                <a:spcPts val="0"/>
              </a:spcBef>
              <a:spcAft>
                <a:spcPts val="0"/>
              </a:spcAft>
              <a:buNone/>
            </a:pPr>
            <a:endParaRPr sz="300" b="1">
              <a:solidFill>
                <a:schemeClr val="dk1"/>
              </a:solidFill>
              <a:latin typeface="MS Mincho"/>
              <a:ea typeface="MS Mincho"/>
              <a:cs typeface="MS Mincho"/>
              <a:sym typeface="MS Mincho"/>
            </a:endParaRPr>
          </a:p>
          <a:p>
            <a:pPr marL="0" lvl="0" indent="0" algn="l" rtl="0">
              <a:spcBef>
                <a:spcPts val="0"/>
              </a:spcBef>
              <a:spcAft>
                <a:spcPts val="0"/>
              </a:spcAft>
              <a:buNone/>
            </a:pPr>
            <a:r>
              <a:rPr lang="ja" sz="900">
                <a:solidFill>
                  <a:schemeClr val="dk1"/>
                </a:solidFill>
                <a:latin typeface="MS Mincho"/>
                <a:ea typeface="MS Mincho"/>
                <a:cs typeface="MS Mincho"/>
                <a:sym typeface="MS Mincho"/>
              </a:rPr>
              <a:t>※適宜、行を追加してください</a:t>
            </a:r>
            <a:endParaRPr sz="900">
              <a:solidFill>
                <a:srgbClr val="FF0000"/>
              </a:solidFill>
              <a:latin typeface="MS Mincho"/>
              <a:ea typeface="MS Mincho"/>
              <a:cs typeface="MS Mincho"/>
              <a:sym typeface="MS Mincho"/>
            </a:endParaRPr>
          </a:p>
          <a:p>
            <a:pPr marL="0" lvl="0" indent="0" algn="l" rtl="0">
              <a:spcBef>
                <a:spcPts val="0"/>
              </a:spcBef>
              <a:spcAft>
                <a:spcPts val="0"/>
              </a:spcAft>
              <a:buNone/>
            </a:pPr>
            <a:endParaRPr sz="700" b="1">
              <a:solidFill>
                <a:schemeClr val="dk1"/>
              </a:solidFill>
              <a:latin typeface="MS Mincho"/>
              <a:ea typeface="MS Mincho"/>
              <a:cs typeface="MS Mincho"/>
              <a:sym typeface="MS Mincho"/>
            </a:endParaRPr>
          </a:p>
          <a:p>
            <a:pPr marL="0" lvl="0" indent="0" algn="l" rtl="0">
              <a:spcBef>
                <a:spcPts val="0"/>
              </a:spcBef>
              <a:spcAft>
                <a:spcPts val="0"/>
              </a:spcAft>
              <a:buNone/>
            </a:pPr>
            <a:r>
              <a:rPr lang="ja" sz="900">
                <a:solidFill>
                  <a:schemeClr val="dk1"/>
                </a:solidFill>
                <a:latin typeface="MS Mincho"/>
                <a:ea typeface="MS Mincho"/>
                <a:cs typeface="MS Mincho"/>
                <a:sym typeface="MS Mincho"/>
              </a:rPr>
              <a:t>※ビジネスプランが５年を超える中長期的な計画で、その一部分を５年以内に実施する想定の場合、ビジネスプランの全体像と、５年以内に実施する内容が明確にわかるように記入してください。</a:t>
            </a:r>
            <a:endParaRPr sz="900">
              <a:solidFill>
                <a:schemeClr val="dk1"/>
              </a:solidFill>
              <a:latin typeface="MS Mincho"/>
              <a:ea typeface="MS Mincho"/>
              <a:cs typeface="MS Mincho"/>
              <a:sym typeface="MS Mincho"/>
            </a:endParaRPr>
          </a:p>
        </p:txBody>
      </p:sp>
      <p:cxnSp>
        <p:nvCxnSpPr>
          <p:cNvPr id="154" name="Google Shape;154;p20"/>
          <p:cNvCxnSpPr/>
          <p:nvPr/>
        </p:nvCxnSpPr>
        <p:spPr>
          <a:xfrm>
            <a:off x="387325" y="1740200"/>
            <a:ext cx="1469700" cy="0"/>
          </a:xfrm>
          <a:prstGeom prst="straightConnector1">
            <a:avLst/>
          </a:prstGeom>
          <a:noFill/>
          <a:ln w="28575" cap="flat" cmpd="sng">
            <a:solidFill>
              <a:srgbClr val="0B5394"/>
            </a:solidFill>
            <a:prstDash val="solid"/>
            <a:round/>
            <a:headEnd type="none" w="med" len="med"/>
            <a:tailEnd type="triangle" w="med" len="med"/>
          </a:ln>
        </p:spPr>
      </p:cxnSp>
      <p:sp>
        <p:nvSpPr>
          <p:cNvPr id="155" name="Google Shape;15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21"/>
          <p:cNvGrpSpPr/>
          <p:nvPr/>
        </p:nvGrpSpPr>
        <p:grpSpPr>
          <a:xfrm>
            <a:off x="0" y="-11051"/>
            <a:ext cx="9144001" cy="803651"/>
            <a:chOff x="0" y="-11051"/>
            <a:chExt cx="9144001" cy="803651"/>
          </a:xfrm>
        </p:grpSpPr>
        <p:pic>
          <p:nvPicPr>
            <p:cNvPr id="161" name="Google Shape;161;p21"/>
            <p:cNvPicPr preferRelativeResize="0"/>
            <p:nvPr/>
          </p:nvPicPr>
          <p:blipFill>
            <a:blip r:embed="rId3">
              <a:alphaModFix/>
            </a:blip>
            <a:stretch>
              <a:fillRect/>
            </a:stretch>
          </p:blipFill>
          <p:spPr>
            <a:xfrm>
              <a:off x="0" y="-11050"/>
              <a:ext cx="9144001" cy="803650"/>
            </a:xfrm>
            <a:prstGeom prst="rect">
              <a:avLst/>
            </a:prstGeom>
            <a:noFill/>
            <a:ln>
              <a:noFill/>
            </a:ln>
          </p:spPr>
        </p:pic>
        <p:pic>
          <p:nvPicPr>
            <p:cNvPr id="162" name="Google Shape;162;p21" title="guideline_circle-main_B.png.png"/>
            <p:cNvPicPr preferRelativeResize="0"/>
            <p:nvPr/>
          </p:nvPicPr>
          <p:blipFill>
            <a:blip r:embed="rId4">
              <a:alphaModFix/>
            </a:blip>
            <a:stretch>
              <a:fillRect/>
            </a:stretch>
          </p:blipFill>
          <p:spPr>
            <a:xfrm>
              <a:off x="8154464" y="-11051"/>
              <a:ext cx="792574" cy="792599"/>
            </a:xfrm>
            <a:prstGeom prst="rect">
              <a:avLst/>
            </a:prstGeom>
            <a:noFill/>
            <a:ln>
              <a:noFill/>
            </a:ln>
          </p:spPr>
        </p:pic>
        <p:pic>
          <p:nvPicPr>
            <p:cNvPr id="163" name="Google Shape;163;p21"/>
            <p:cNvPicPr preferRelativeResize="0"/>
            <p:nvPr/>
          </p:nvPicPr>
          <p:blipFill>
            <a:blip r:embed="rId5">
              <a:alphaModFix/>
            </a:blip>
            <a:stretch>
              <a:fillRect/>
            </a:stretch>
          </p:blipFill>
          <p:spPr>
            <a:xfrm>
              <a:off x="8319437" y="300526"/>
              <a:ext cx="462626" cy="169425"/>
            </a:xfrm>
            <a:prstGeom prst="rect">
              <a:avLst/>
            </a:prstGeom>
            <a:noFill/>
            <a:ln>
              <a:noFill/>
            </a:ln>
          </p:spPr>
        </p:pic>
      </p:grpSp>
      <p:sp>
        <p:nvSpPr>
          <p:cNvPr id="164" name="Google Shape;164;p21"/>
          <p:cNvSpPr txBox="1">
            <a:spLocks noGrp="1"/>
          </p:cNvSpPr>
          <p:nvPr>
            <p:ph type="title"/>
          </p:nvPr>
        </p:nvSpPr>
        <p:spPr>
          <a:xfrm>
            <a:off x="141775" y="234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solidFill>
                  <a:srgbClr val="0B5394"/>
                </a:solidFill>
              </a:rPr>
              <a:t>ビジネスプランの推進体制</a:t>
            </a:r>
            <a:endParaRPr b="1">
              <a:solidFill>
                <a:srgbClr val="0B5394"/>
              </a:solidFill>
            </a:endParaRPr>
          </a:p>
        </p:txBody>
      </p:sp>
      <p:sp>
        <p:nvSpPr>
          <p:cNvPr id="165" name="Google Shape;165;p21"/>
          <p:cNvSpPr txBox="1">
            <a:spLocks noGrp="1"/>
          </p:cNvSpPr>
          <p:nvPr>
            <p:ph type="body" idx="1"/>
          </p:nvPr>
        </p:nvSpPr>
        <p:spPr>
          <a:xfrm>
            <a:off x="311700" y="1383825"/>
            <a:ext cx="8520600" cy="318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66" name="Google Shape;166;p21"/>
          <p:cNvSpPr txBox="1"/>
          <p:nvPr/>
        </p:nvSpPr>
        <p:spPr>
          <a:xfrm>
            <a:off x="311700" y="845013"/>
            <a:ext cx="87453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b="1">
                <a:solidFill>
                  <a:schemeClr val="dk1"/>
                </a:solidFill>
                <a:latin typeface="MS Mincho"/>
                <a:ea typeface="MS Mincho"/>
                <a:cs typeface="MS Mincho"/>
                <a:sym typeface="MS Mincho"/>
              </a:rPr>
              <a:t>■実施体制（本ビジネスプランを担当する者の役割分担や人数など）を図示にて記入してください。</a:t>
            </a:r>
            <a:endParaRPr sz="1100" b="1">
              <a:solidFill>
                <a:schemeClr val="dk1"/>
              </a:solidFill>
              <a:latin typeface="MS Mincho"/>
              <a:ea typeface="MS Mincho"/>
              <a:cs typeface="MS Mincho"/>
              <a:sym typeface="MS Mincho"/>
            </a:endParaRPr>
          </a:p>
          <a:p>
            <a:pPr marL="0" lvl="0" indent="0" algn="l" rtl="0">
              <a:spcBef>
                <a:spcPts val="0"/>
              </a:spcBef>
              <a:spcAft>
                <a:spcPts val="0"/>
              </a:spcAft>
              <a:buClr>
                <a:schemeClr val="dk1"/>
              </a:buClr>
              <a:buSzPts val="1100"/>
              <a:buFont typeface="Arial"/>
              <a:buNone/>
            </a:pPr>
            <a:endParaRPr sz="300" b="1">
              <a:solidFill>
                <a:schemeClr val="dk1"/>
              </a:solidFill>
              <a:latin typeface="MS Mincho"/>
              <a:ea typeface="MS Mincho"/>
              <a:cs typeface="MS Mincho"/>
              <a:sym typeface="MS Mincho"/>
            </a:endParaRPr>
          </a:p>
          <a:p>
            <a:pPr marL="0" lvl="0" indent="0" algn="l" rtl="0">
              <a:spcBef>
                <a:spcPts val="0"/>
              </a:spcBef>
              <a:spcAft>
                <a:spcPts val="0"/>
              </a:spcAft>
              <a:buClr>
                <a:schemeClr val="dk1"/>
              </a:buClr>
              <a:buSzPts val="1100"/>
              <a:buFont typeface="Arial"/>
              <a:buNone/>
            </a:pPr>
            <a:r>
              <a:rPr lang="ja" sz="900">
                <a:solidFill>
                  <a:schemeClr val="dk1"/>
                </a:solidFill>
                <a:latin typeface="MS Mincho"/>
                <a:ea typeface="MS Mincho"/>
                <a:cs typeface="MS Mincho"/>
                <a:sym typeface="MS Mincho"/>
              </a:rPr>
              <a:t>※複数の事業者・団体などとの連携を予定している場合には、具体的な事業者名・団体名、それぞれの役割及び応募時点での調整状況について記入してください。</a:t>
            </a:r>
            <a:endParaRPr sz="900">
              <a:solidFill>
                <a:schemeClr val="dk1"/>
              </a:solidFill>
              <a:latin typeface="MS Mincho"/>
              <a:ea typeface="MS Mincho"/>
              <a:cs typeface="MS Mincho"/>
              <a:sym typeface="MS Mincho"/>
            </a:endParaRPr>
          </a:p>
        </p:txBody>
      </p:sp>
      <p:sp>
        <p:nvSpPr>
          <p:cNvPr id="167" name="Google Shape;16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941</Words>
  <Application>Microsoft Macintosh PowerPoint</Application>
  <PresentationFormat>画面に合わせる (16:9)</PresentationFormat>
  <Paragraphs>136</Paragraphs>
  <Slides>13</Slides>
  <Notes>13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Hiragino Kaku Gothic ProN W3</vt:lpstr>
      <vt:lpstr>MS Mincho</vt:lpstr>
      <vt:lpstr>Arial</vt:lpstr>
      <vt:lpstr>Simple Light</vt:lpstr>
      <vt:lpstr>法人名または個人名</vt:lpstr>
      <vt:lpstr>解決したい社会課題とその理由</vt:lpstr>
      <vt:lpstr>その解決方法となるビジネスプラン (P1)</vt:lpstr>
      <vt:lpstr>その解決方法となるビジネスプラン  (P2)</vt:lpstr>
      <vt:lpstr>ビジネスプランに期待する効果</vt:lpstr>
      <vt:lpstr>ビジネスプランの新規性・先進性</vt:lpstr>
      <vt:lpstr>ビジネスプランの収支計画</vt:lpstr>
      <vt:lpstr>ビジネスプランの実施スケジュール</vt:lpstr>
      <vt:lpstr>ビジネスプランの推進体制</vt:lpstr>
      <vt:lpstr>ビジネスプランに必要なリソース</vt:lpstr>
      <vt:lpstr>ビジネスプランの発信性・波及性</vt:lpstr>
      <vt:lpstr>ビジネスプランの継続性・発展性</vt:lpstr>
      <vt:lpstr>ご入力は以上です。お疲れ様でした。  本ファイルを10MB以下のPDFに変換の上、 必要書類・写真と合わせて 専用のエントリーフォームからアップロードして下さい。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良一 堀</cp:lastModifiedBy>
  <cp:revision>6</cp:revision>
  <dcterms:modified xsi:type="dcterms:W3CDTF">2025-08-01T02:17:08Z</dcterms:modified>
</cp:coreProperties>
</file>